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301" r:id="rId4"/>
    <p:sldId id="258" r:id="rId5"/>
    <p:sldId id="407" r:id="rId6"/>
    <p:sldId id="440" r:id="rId7"/>
    <p:sldId id="454" r:id="rId8"/>
    <p:sldId id="259" r:id="rId9"/>
    <p:sldId id="380" r:id="rId10"/>
    <p:sldId id="392" r:id="rId11"/>
    <p:sldId id="391" r:id="rId12"/>
    <p:sldId id="390" r:id="rId13"/>
    <p:sldId id="389" r:id="rId14"/>
    <p:sldId id="388" r:id="rId15"/>
    <p:sldId id="387" r:id="rId16"/>
    <p:sldId id="386" r:id="rId17"/>
    <p:sldId id="385" r:id="rId18"/>
    <p:sldId id="384" r:id="rId19"/>
    <p:sldId id="383" r:id="rId20"/>
    <p:sldId id="381" r:id="rId21"/>
    <p:sldId id="382" r:id="rId22"/>
    <p:sldId id="406" r:id="rId23"/>
    <p:sldId id="405" r:id="rId24"/>
    <p:sldId id="404" r:id="rId25"/>
    <p:sldId id="403" r:id="rId26"/>
    <p:sldId id="402" r:id="rId27"/>
    <p:sldId id="401" r:id="rId28"/>
    <p:sldId id="400" r:id="rId29"/>
    <p:sldId id="399" r:id="rId30"/>
    <p:sldId id="398" r:id="rId31"/>
    <p:sldId id="397" r:id="rId32"/>
    <p:sldId id="396" r:id="rId33"/>
    <p:sldId id="395" r:id="rId34"/>
    <p:sldId id="394" r:id="rId35"/>
    <p:sldId id="393" r:id="rId36"/>
    <p:sldId id="416" r:id="rId37"/>
    <p:sldId id="415" r:id="rId38"/>
    <p:sldId id="414" r:id="rId39"/>
    <p:sldId id="413" r:id="rId40"/>
    <p:sldId id="412" r:id="rId41"/>
    <p:sldId id="411" r:id="rId42"/>
    <p:sldId id="409" r:id="rId43"/>
    <p:sldId id="410" r:id="rId44"/>
    <p:sldId id="408" r:id="rId45"/>
    <p:sldId id="422" r:id="rId46"/>
    <p:sldId id="421" r:id="rId47"/>
    <p:sldId id="420" r:id="rId48"/>
    <p:sldId id="419" r:id="rId49"/>
    <p:sldId id="418" r:id="rId50"/>
    <p:sldId id="417" r:id="rId51"/>
    <p:sldId id="439" r:id="rId52"/>
    <p:sldId id="438" r:id="rId53"/>
    <p:sldId id="437" r:id="rId54"/>
    <p:sldId id="436" r:id="rId55"/>
    <p:sldId id="435" r:id="rId56"/>
    <p:sldId id="434" r:id="rId57"/>
    <p:sldId id="433" r:id="rId58"/>
    <p:sldId id="432" r:id="rId59"/>
    <p:sldId id="431" r:id="rId60"/>
    <p:sldId id="430" r:id="rId61"/>
    <p:sldId id="429" r:id="rId62"/>
    <p:sldId id="428" r:id="rId63"/>
    <p:sldId id="427" r:id="rId64"/>
    <p:sldId id="426" r:id="rId65"/>
    <p:sldId id="425" r:id="rId66"/>
    <p:sldId id="442" r:id="rId67"/>
    <p:sldId id="441" r:id="rId68"/>
    <p:sldId id="424" r:id="rId69"/>
    <p:sldId id="453" r:id="rId70"/>
    <p:sldId id="452" r:id="rId71"/>
    <p:sldId id="451" r:id="rId72"/>
    <p:sldId id="450" r:id="rId73"/>
    <p:sldId id="447" r:id="rId74"/>
    <p:sldId id="449" r:id="rId75"/>
    <p:sldId id="448" r:id="rId76"/>
    <p:sldId id="423" r:id="rId77"/>
    <p:sldId id="446" r:id="rId78"/>
    <p:sldId id="445" r:id="rId79"/>
    <p:sldId id="444" r:id="rId80"/>
    <p:sldId id="459" r:id="rId81"/>
    <p:sldId id="458" r:id="rId82"/>
    <p:sldId id="457" r:id="rId83"/>
    <p:sldId id="456" r:id="rId84"/>
    <p:sldId id="455" r:id="rId85"/>
    <p:sldId id="465" r:id="rId86"/>
    <p:sldId id="469" r:id="rId87"/>
    <p:sldId id="466" r:id="rId88"/>
    <p:sldId id="464" r:id="rId89"/>
    <p:sldId id="463" r:id="rId90"/>
    <p:sldId id="462" r:id="rId91"/>
    <p:sldId id="461" r:id="rId92"/>
    <p:sldId id="460" r:id="rId93"/>
    <p:sldId id="443" r:id="rId94"/>
    <p:sldId id="483" r:id="rId95"/>
    <p:sldId id="481" r:id="rId96"/>
    <p:sldId id="473" r:id="rId97"/>
    <p:sldId id="472" r:id="rId98"/>
    <p:sldId id="471" r:id="rId99"/>
    <p:sldId id="470" r:id="rId100"/>
    <p:sldId id="480" r:id="rId101"/>
    <p:sldId id="479" r:id="rId102"/>
    <p:sldId id="478" r:id="rId103"/>
    <p:sldId id="477" r:id="rId104"/>
    <p:sldId id="476" r:id="rId105"/>
    <p:sldId id="475" r:id="rId106"/>
    <p:sldId id="474" r:id="rId107"/>
    <p:sldId id="289" r:id="rId108"/>
    <p:sldId id="296" r:id="rId109"/>
    <p:sldId id="297" r:id="rId11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108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C8F707-0FEB-1112-EB75-278CCD36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607344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465C5E-36E6-3539-A748-58D6D571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67000"/>
            <a:ext cx="4280053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4165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14141E-1C07-A290-0450-53039D82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6200"/>
            <a:ext cx="6934200" cy="6706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126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42E002-1E7E-4B6C-10A5-1E0582E0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6200"/>
            <a:ext cx="6862041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0F76D0-96C6-A0B5-0F84-A90F9C922F6C}"/>
              </a:ext>
            </a:extLst>
          </p:cNvPr>
          <p:cNvSpPr txBox="1"/>
          <p:nvPr/>
        </p:nvSpPr>
        <p:spPr>
          <a:xfrm>
            <a:off x="5410200" y="2387025"/>
            <a:ext cx="3581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constructor de la clase, se llama al método: Llenardatos_Alumno</a:t>
            </a:r>
          </a:p>
        </p:txBody>
      </p:sp>
    </p:spTree>
    <p:extLst>
      <p:ext uri="{BB962C8B-B14F-4D97-AF65-F5344CB8AC3E}">
        <p14:creationId xmlns:p14="http://schemas.microsoft.com/office/powerpoint/2010/main" val="3702556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AADEF79-CE8D-63C2-E8C0-26B5A25FABBE}"/>
              </a:ext>
            </a:extLst>
          </p:cNvPr>
          <p:cNvSpPr/>
          <p:nvPr/>
        </p:nvSpPr>
        <p:spPr>
          <a:xfrm>
            <a:off x="2220114" y="3107205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Configurar El JFrame Como Principal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0605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146E4C4-28BA-A746-226F-5E71A98C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5098415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6EAE23-513F-C43D-EEEF-5815D60E29C6}"/>
              </a:ext>
            </a:extLst>
          </p:cNvPr>
          <p:cNvSpPr txBox="1"/>
          <p:nvPr/>
        </p:nvSpPr>
        <p:spPr>
          <a:xfrm>
            <a:off x="3810000" y="7620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flecha abajo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53338F-F643-188F-C5AE-3A5D4ADEDDB1}"/>
              </a:ext>
            </a:extLst>
          </p:cNvPr>
          <p:cNvSpPr txBox="1"/>
          <p:nvPr/>
        </p:nvSpPr>
        <p:spPr>
          <a:xfrm>
            <a:off x="1066800" y="23622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Customize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70DFD5-0CF4-036F-52AD-185EB15D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304925"/>
            <a:ext cx="7639050" cy="547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7B78CE8-DD17-ECAB-D667-C0288362661E}"/>
              </a:ext>
            </a:extLst>
          </p:cNvPr>
          <p:cNvSpPr txBox="1"/>
          <p:nvPr/>
        </p:nvSpPr>
        <p:spPr>
          <a:xfrm>
            <a:off x="2700867" y="2811539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Run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BF6519-750D-263A-7072-0E18162CFB57}"/>
              </a:ext>
            </a:extLst>
          </p:cNvPr>
          <p:cNvSpPr txBox="1"/>
          <p:nvPr/>
        </p:nvSpPr>
        <p:spPr>
          <a:xfrm>
            <a:off x="9677400" y="2472985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Browse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8F0F672-21FC-F125-2C09-07B2C665AF35}"/>
              </a:ext>
            </a:extLst>
          </p:cNvPr>
          <p:cNvCxnSpPr>
            <a:cxnSpLocks/>
          </p:cNvCxnSpPr>
          <p:nvPr/>
        </p:nvCxnSpPr>
        <p:spPr>
          <a:xfrm>
            <a:off x="7315200" y="2362200"/>
            <a:ext cx="3733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8318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C0BEF8-7B47-C800-F33D-CDC218D3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6" y="228600"/>
            <a:ext cx="8794044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7D977EF-0FAC-DB1D-936F-7ABE7804844B}"/>
              </a:ext>
            </a:extLst>
          </p:cNvPr>
          <p:cNvSpPr txBox="1"/>
          <p:nvPr/>
        </p:nvSpPr>
        <p:spPr>
          <a:xfrm>
            <a:off x="3505200" y="2209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en: Form_Alumno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2B744E-A938-D34E-CB1C-A95D64363A13}"/>
              </a:ext>
            </a:extLst>
          </p:cNvPr>
          <p:cNvSpPr txBox="1"/>
          <p:nvPr/>
        </p:nvSpPr>
        <p:spPr>
          <a:xfrm>
            <a:off x="3581400" y="4444425"/>
            <a:ext cx="1752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Select Main Class</a:t>
            </a:r>
          </a:p>
        </p:txBody>
      </p:sp>
    </p:spTree>
    <p:extLst>
      <p:ext uri="{BB962C8B-B14F-4D97-AF65-F5344CB8AC3E}">
        <p14:creationId xmlns:p14="http://schemas.microsoft.com/office/powerpoint/2010/main" val="3657340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328286-AEDD-05EB-5952-B4473E48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715160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28493C-2BE3-694B-2DC0-EC07704CC7A7}"/>
              </a:ext>
            </a:extLst>
          </p:cNvPr>
          <p:cNvSpPr txBox="1"/>
          <p:nvPr/>
        </p:nvSpPr>
        <p:spPr>
          <a:xfrm>
            <a:off x="4267200" y="60622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113517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FF1EC9-28AA-E70F-F634-514D7800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4735629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A241F15-4122-4DDF-2A97-462119759102}"/>
              </a:ext>
            </a:extLst>
          </p:cNvPr>
          <p:cNvSpPr txBox="1"/>
          <p:nvPr/>
        </p:nvSpPr>
        <p:spPr>
          <a:xfrm>
            <a:off x="2133600" y="4996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Run Project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6E20C9-79EF-264D-8FD4-BF69EF0D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546" y="1447800"/>
            <a:ext cx="8992854" cy="5286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4822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457200" y="1505902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¿Para qué sirven la clase CallableStatement?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es el procedimiento para listar la información, utilizando la clase CallableStatement?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2C6A429-5C98-DD87-8D64-E0F8C9100698}"/>
              </a:ext>
            </a:extLst>
          </p:cNvPr>
          <p:cNvSpPr/>
          <p:nvPr/>
        </p:nvSpPr>
        <p:spPr>
          <a:xfrm>
            <a:off x="2209800" y="2514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Las Tablas Relacionadas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98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BFA195-0CDE-CF1D-A442-AF3242D2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81100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24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1B73612-22D4-098F-597D-349E634E8C1E}"/>
              </a:ext>
            </a:extLst>
          </p:cNvPr>
          <p:cNvSpPr txBox="1"/>
          <p:nvPr/>
        </p:nvSpPr>
        <p:spPr>
          <a:xfrm>
            <a:off x="136124" y="1219200"/>
            <a:ext cx="11903476" cy="5016758"/>
          </a:xfrm>
          <a:prstGeom prst="rect">
            <a:avLst/>
          </a:prstGeom>
          <a:ln w="38100">
            <a:solidFill>
              <a:srgbClr val="002060"/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sz="2000" b="1" dirty="0"/>
              <a:t>CREATE TABLE CURSO(COD_CURSO CHAR(7) NOT NULL PRIMARY KEY,NOM_CURSO VARCHAR(40));</a:t>
            </a:r>
          </a:p>
          <a:p>
            <a:pPr algn="just"/>
            <a:endParaRPr lang="es-PE" sz="2000" b="1" dirty="0"/>
          </a:p>
          <a:p>
            <a:pPr algn="just"/>
            <a:r>
              <a:rPr lang="es-PE" sz="2000" b="1" dirty="0"/>
              <a:t>CREATE TABLE DOCENTE(COD_DOCENTE CHAR(7) NOT NULL PRIMARY KEY,NOM_DOCENTE VARCHAR(40),APE_DOCENTE VARCHAR(40));</a:t>
            </a:r>
          </a:p>
          <a:p>
            <a:pPr algn="just"/>
            <a:endParaRPr lang="es-PE" sz="2000" b="1" dirty="0"/>
          </a:p>
          <a:p>
            <a:pPr algn="just"/>
            <a:r>
              <a:rPr lang="es-PE" sz="2000" b="1" dirty="0"/>
              <a:t>CREATE TABLE TURNO(COD_TURNO CHAR(7) NOT NULL PRIMARY KEY,NOM_TURNO VARCHAR(20));</a:t>
            </a:r>
          </a:p>
          <a:p>
            <a:pPr algn="just"/>
            <a:endParaRPr lang="es-PE" sz="2000" b="1" dirty="0"/>
          </a:p>
          <a:p>
            <a:pPr algn="just"/>
            <a:r>
              <a:rPr lang="es-PE" sz="2000" b="1" dirty="0"/>
              <a:t>CREATE TABLE FRECUENCIA(COD_FREC CHAR(7) NOT NULL PRIMARY KEY,NOM_FREC VARCHAR(25));</a:t>
            </a:r>
          </a:p>
          <a:p>
            <a:pPr algn="just"/>
            <a:endParaRPr lang="es-PE" sz="2000" b="1" dirty="0"/>
          </a:p>
          <a:p>
            <a:pPr algn="just"/>
            <a:r>
              <a:rPr lang="es-PE" sz="2000" b="1" dirty="0"/>
              <a:t>CREATE TABLE ALUMNO(COD_ALU CHAR(7) NOT NULL PRIMARY KEY,PAT_ALU VARCHAR(40),MAT_ALU VARCHAR(40),NOM_ALU VARCHAR(40),EDAD_ALU INT,SEXO_ALU VARCHAR(15),CORREO_ALU VARCHAR(60),COD_CURSO CHAR(7),COD_DOCENTE CHAR(7),COD_TURNO CHAR(7),COD_FREC CHAR(7),foreign key(COD_CURSO) references CURSO(COD_CURSO) ON DELETE cascade on update cascade,foreign key(COD_DOCENTE) references DOCENTE(COD_DOCENTE) ON DELETE cascade on update cascade,foreign key(COD_TURNO) references TURNO(COD_TURNO) ON DELETE cascade on update cascade,foreign key(COD_FREC) references FRECUENCIA(COD_FREC) ON DELETE cascade on update cascade);</a:t>
            </a:r>
          </a:p>
        </p:txBody>
      </p:sp>
    </p:spTree>
    <p:extLst>
      <p:ext uri="{BB962C8B-B14F-4D97-AF65-F5344CB8AC3E}">
        <p14:creationId xmlns:p14="http://schemas.microsoft.com/office/powerpoint/2010/main" val="315079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E2E2883-2757-7463-9BB0-7E4B7819831B}"/>
              </a:ext>
            </a:extLst>
          </p:cNvPr>
          <p:cNvSpPr/>
          <p:nvPr/>
        </p:nvSpPr>
        <p:spPr>
          <a:xfrm>
            <a:off x="2743200" y="30480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734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0D9F9D-FEBC-8308-2636-88E60C23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738717" cy="5721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F480CA-0B1E-BBA6-08D6-BB8FAF1CC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752600"/>
            <a:ext cx="27432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94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AD5F010-9F8B-8363-4C4C-5FB95835A158}"/>
              </a:ext>
            </a:extLst>
          </p:cNvPr>
          <p:cNvSpPr txBox="1"/>
          <p:nvPr/>
        </p:nvSpPr>
        <p:spPr>
          <a:xfrm>
            <a:off x="1295400" y="990600"/>
            <a:ext cx="9677400" cy="56323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PE" sz="2000" b="1" dirty="0"/>
              <a:t>/*REGISTROS DE LA TABLA CURSO*/</a:t>
            </a:r>
          </a:p>
          <a:p>
            <a:r>
              <a:rPr lang="es-PE" sz="2000" b="1" dirty="0"/>
              <a:t>INSERT INTO CURSO(COD_CURSO,NOM_CURSO) VALUES('CUR-000','CURSO...’);</a:t>
            </a:r>
          </a:p>
          <a:p>
            <a:r>
              <a:rPr lang="es-PE" sz="2000" b="1" dirty="0"/>
              <a:t>INSERT INTO CURSO(COD_CURSO,NOM_CURSO) VALUES('CUR-001','ASP NET’);</a:t>
            </a:r>
          </a:p>
          <a:p>
            <a:r>
              <a:rPr lang="es-PE" sz="2000" b="1" dirty="0"/>
              <a:t>INSERT INTO CURSO(COD_CURSO,NOM_CURSO) VALUES('CUR-002','JAVA I’);</a:t>
            </a:r>
          </a:p>
          <a:p>
            <a:r>
              <a:rPr lang="es-PE" sz="2000" b="1" dirty="0"/>
              <a:t>INSERT INTO CURSO(COD_CURSO,NOM_CURSO) VALUES('CUR-003','JAVA II’);</a:t>
            </a:r>
          </a:p>
          <a:p>
            <a:r>
              <a:rPr lang="es-PE" sz="2000" b="1" dirty="0"/>
              <a:t>INSERT INTO CURSO(COD_CURSO,NOM_CURSO) VALUES('CUR-004','JSP’);</a:t>
            </a:r>
          </a:p>
          <a:p>
            <a:r>
              <a:rPr lang="es-PE" sz="2000" b="1" dirty="0"/>
              <a:t>INSERT INTO CURSO(COD_CURSO,NOM_CURSO) VALUES('CUR-005','ANDROID’);</a:t>
            </a:r>
          </a:p>
          <a:p>
            <a:r>
              <a:rPr lang="es-PE" sz="2000" b="1" dirty="0"/>
              <a:t>INSERT INTO CURSO(COD_CURSO,NOM_CURSO) VALUES('CUR-006','PYTHON’);</a:t>
            </a:r>
          </a:p>
          <a:p>
            <a:r>
              <a:rPr lang="es-PE" sz="2000" b="1" dirty="0"/>
              <a:t>INSERT INTO CURSO(COD_CURSO,NOM_CURSO) VALUES('CUR-007','VISUAL NET C#’);</a:t>
            </a:r>
          </a:p>
          <a:p>
            <a:r>
              <a:rPr lang="es-PE" sz="2000" b="1" dirty="0"/>
              <a:t>INSERT INTO CURSO(COD_CURSO,NOM_CURSO) VALUES('CUR-008','PHP’);</a:t>
            </a:r>
          </a:p>
          <a:p>
            <a:r>
              <a:rPr lang="es-PE" sz="2000" b="1" dirty="0"/>
              <a:t>INSERT INTO CURSO(COD_CURSO,NOM_CURSO) VALUES('CUR-009','MYSQL’);</a:t>
            </a:r>
          </a:p>
          <a:p>
            <a:r>
              <a:rPr lang="es-PE" sz="2000" b="1" dirty="0"/>
              <a:t>INSERT INTO CURSO(COD_CURSO,NOM_CURSO) VALUES('CUR-010','SQL SERVER’);</a:t>
            </a:r>
          </a:p>
          <a:p>
            <a:r>
              <a:rPr lang="es-PE" sz="2000" b="1" dirty="0"/>
              <a:t>INSERT INTO CURSO(COD_CURSO,NOM_CURSO) VALUES('CUR-011','RATIONAL ROSE’);</a:t>
            </a:r>
          </a:p>
          <a:p>
            <a:r>
              <a:rPr lang="es-PE" sz="2000" b="1" dirty="0"/>
              <a:t>INSERT INTO CURSO(COD_CURSO,NOM_CURSO) VALUES('CUR-012','BASE DE DATOS’);</a:t>
            </a:r>
          </a:p>
          <a:p>
            <a:r>
              <a:rPr lang="es-PE" sz="2000" b="1" dirty="0"/>
              <a:t>INSERT INTO CURSO(COD_CURSO,NOM_CURSO) VALUES('CUR-013','ARDUINO’);</a:t>
            </a:r>
          </a:p>
          <a:p>
            <a:r>
              <a:rPr lang="es-PE" sz="2000" b="1" dirty="0"/>
              <a:t>INSERT INTO CURSO(COD_CURSO,NOM_CURSO) VALUES('CUR-014','WEB SERVICES’);</a:t>
            </a:r>
          </a:p>
          <a:p>
            <a:r>
              <a:rPr lang="es-PE" sz="2000" b="1" dirty="0"/>
              <a:t>INSERT INTO CURSO(COD_CURSO,NOM_CURSO) VALUES('CUR-015','SERVICIOS MVC’);</a:t>
            </a:r>
          </a:p>
          <a:p>
            <a:r>
              <a:rPr lang="es-PE" sz="2000" b="1" dirty="0"/>
              <a:t>SELECT * FROM CURSO;</a:t>
            </a:r>
          </a:p>
        </p:txBody>
      </p:sp>
    </p:spTree>
    <p:extLst>
      <p:ext uri="{BB962C8B-B14F-4D97-AF65-F5344CB8AC3E}">
        <p14:creationId xmlns:p14="http://schemas.microsoft.com/office/powerpoint/2010/main" val="397395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8363226-3397-DFA1-2BBD-913BAB43EA38}"/>
              </a:ext>
            </a:extLst>
          </p:cNvPr>
          <p:cNvSpPr/>
          <p:nvPr/>
        </p:nvSpPr>
        <p:spPr>
          <a:xfrm>
            <a:off x="2133600" y="26670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477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FEA0FE-1E48-DB39-84D2-54F623D3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7400"/>
            <a:ext cx="115062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C753E5-0FE5-732B-1E9F-CB954C48F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48901"/>
            <a:ext cx="2442661" cy="2313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01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5EB31C1-77FB-3181-C9AC-2EFB881E362D}"/>
              </a:ext>
            </a:extLst>
          </p:cNvPr>
          <p:cNvSpPr txBox="1"/>
          <p:nvPr/>
        </p:nvSpPr>
        <p:spPr>
          <a:xfrm>
            <a:off x="76200" y="1524000"/>
            <a:ext cx="11963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/*REGISTROS DE LA TABLA DOCENTE*/</a:t>
            </a:r>
          </a:p>
          <a:p>
            <a:r>
              <a:rPr lang="es-PE" b="1" dirty="0"/>
              <a:t>INSERT INTO DOCENTE(COD_DOCENTE,NOM_DOCENTE,APE_DOCENTE) VALUES('DOC-000','DOCENTE','...’);</a:t>
            </a:r>
          </a:p>
          <a:p>
            <a:r>
              <a:rPr lang="es-PE" b="1" dirty="0"/>
              <a:t>INSERT INTO DOCENTE(COD_DOCENTE,NOM_DOCENTE,APE_DOCENTE) VALUES('DOC-001','DANTE','ROMERO SOSA’);</a:t>
            </a:r>
          </a:p>
          <a:p>
            <a:r>
              <a:rPr lang="es-PE" b="1" dirty="0"/>
              <a:t>INSERT INTO DOCENTE(COD_DOCENTE,NOM_DOCENTE,APE_DOCENTE) VALUES('DOC-002','ROSA','HUAMAN FLORES’);</a:t>
            </a:r>
          </a:p>
          <a:p>
            <a:r>
              <a:rPr lang="es-PE" b="1" dirty="0"/>
              <a:t>INSERT INTO DOCENTE(COD_DOCENTE,NOM_DOCENTE,APE_DOCENTE) VALUES('DOC-003','ALBERTO','SUAREZ DIAZ’);</a:t>
            </a:r>
          </a:p>
          <a:p>
            <a:r>
              <a:rPr lang="es-PE" b="1" dirty="0"/>
              <a:t>INSERT INTO DOCENTE(COD_DOCENTE,NOM_DOCENTE,APE_DOCENTE) VALUES('DOC-004','DANIEL','SOTELO APELO’);</a:t>
            </a:r>
          </a:p>
          <a:p>
            <a:r>
              <a:rPr lang="es-PE" b="1" dirty="0"/>
              <a:t>INSERT INTO DOCENTE(COD_DOCENTE,NOM_DOCENTE,APE_DOCENTE) VALUES('DOC-005','RAQUEL','LIVA HERNANDEZ’);</a:t>
            </a:r>
          </a:p>
          <a:p>
            <a:r>
              <a:rPr lang="es-PE" b="1" dirty="0"/>
              <a:t>INSERT INTO DOCENTE(COD_DOCENTE,NOM_DOCENTE,APE_DOCENTE) VALUES('DOC-006','RAFAEL','CORREA SOTO’);</a:t>
            </a:r>
          </a:p>
          <a:p>
            <a:r>
              <a:rPr lang="es-PE" b="1" dirty="0"/>
              <a:t>INSERT INTO DOCENTE(COD_DOCENTE,NOM_DOCENTE,APE_DOCENTE) VALUES('DOC-007','HURTADO','LLAMAS CONDORI’);</a:t>
            </a:r>
          </a:p>
          <a:p>
            <a:r>
              <a:rPr lang="es-PE" b="1" dirty="0"/>
              <a:t>INSERT INTO DOCENTE(COD_DOCENTE,NOM_DOCENTE,APE_DOCENTE) VALUES('DOC-008','FELIPE','SOUZA FLORES’);</a:t>
            </a:r>
          </a:p>
          <a:p>
            <a:r>
              <a:rPr lang="es-PE" b="1" dirty="0"/>
              <a:t>INSERT INTO DOCENTE(COD_DOCENTE,NOM_DOCENTE,APE_DOCENTE) VALUES('DOC-009','ANTONIO','SILVESTRE ROBLES’);</a:t>
            </a:r>
          </a:p>
          <a:p>
            <a:r>
              <a:rPr lang="es-PE" b="1" dirty="0"/>
              <a:t>INSERT INTO DOCENTE(COD_DOCENTE,NOM_DOCENTE,APE_DOCENTE) VALUES('DOC-010','SUSANA','HUISA CARRION’);</a:t>
            </a:r>
          </a:p>
          <a:p>
            <a:r>
              <a:rPr lang="es-PE" b="1" dirty="0"/>
              <a:t>INSERT INTO DOCENTE(COD_DOCENTE,NOM_DOCENTE,APE_DOCENTE) VALUES('DOC-011','LORENA','HUAMAN LEON’);</a:t>
            </a:r>
          </a:p>
          <a:p>
            <a:r>
              <a:rPr lang="es-PE" b="1" dirty="0"/>
              <a:t>INSERT INTO DOCENTE(COD_DOCENTE,NOM_DOCENTE,APE_DOCENTE) VALUES('DOC-012','KARINA','YUFRA PACHAS’);</a:t>
            </a:r>
          </a:p>
          <a:p>
            <a:r>
              <a:rPr lang="es-PE" b="1" dirty="0"/>
              <a:t>SELECT * FROM DOCENTE;</a:t>
            </a:r>
          </a:p>
        </p:txBody>
      </p:sp>
    </p:spTree>
    <p:extLst>
      <p:ext uri="{BB962C8B-B14F-4D97-AF65-F5344CB8AC3E}">
        <p14:creationId xmlns:p14="http://schemas.microsoft.com/office/powerpoint/2010/main" val="196865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6515915-92CA-2B6C-E839-AFCBBD8005EF}"/>
              </a:ext>
            </a:extLst>
          </p:cNvPr>
          <p:cNvSpPr/>
          <p:nvPr/>
        </p:nvSpPr>
        <p:spPr>
          <a:xfrm>
            <a:off x="2209800" y="25908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52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C77169-4D13-150B-A1A9-EDEE50D88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4" y="990600"/>
            <a:ext cx="11490106" cy="2565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A1C2FB0-DED2-9DDD-DD93-A14F017A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5" y="3962400"/>
            <a:ext cx="3574684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159EB08-B8D7-B64B-C248-624B4123D8FA}"/>
              </a:ext>
            </a:extLst>
          </p:cNvPr>
          <p:cNvSpPr txBox="1"/>
          <p:nvPr/>
        </p:nvSpPr>
        <p:spPr>
          <a:xfrm>
            <a:off x="3886200" y="4342537"/>
            <a:ext cx="8153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/>
              <a:t>/*REGISTROS DE LA TABLA TURNO*/</a:t>
            </a:r>
          </a:p>
          <a:p>
            <a:r>
              <a:rPr lang="es-PE" b="1" dirty="0"/>
              <a:t>INSERT INTO TURNO(COD_TURNO,NOM_TURNO) VALUES('TUR-000','TURNO...’);</a:t>
            </a:r>
          </a:p>
          <a:p>
            <a:r>
              <a:rPr lang="es-PE" b="1" dirty="0"/>
              <a:t>INSERT INTO TURNO(COD_TURNO,NOM_TURNO) VALUES('TUR-001','MAÑANA’);</a:t>
            </a:r>
          </a:p>
          <a:p>
            <a:r>
              <a:rPr lang="es-PE" b="1" dirty="0"/>
              <a:t>INSERT INTO TURNO(COD_TURNO,NOM_TURNO) VALUES('TUR-002','TARDE’);</a:t>
            </a:r>
          </a:p>
          <a:p>
            <a:r>
              <a:rPr lang="es-PE" b="1" dirty="0"/>
              <a:t>INSERT INTO TURNO(COD_TURNO,NOM_TURNO) VALUES('TUR-003','NOCHE’);</a:t>
            </a:r>
          </a:p>
          <a:p>
            <a:r>
              <a:rPr lang="es-PE" b="1" dirty="0"/>
              <a:t>SELECT * FROM TURNO;</a:t>
            </a:r>
          </a:p>
        </p:txBody>
      </p:sp>
    </p:spTree>
    <p:extLst>
      <p:ext uri="{BB962C8B-B14F-4D97-AF65-F5344CB8AC3E}">
        <p14:creationId xmlns:p14="http://schemas.microsoft.com/office/powerpoint/2010/main" val="155906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F609CC3-211D-4E93-F159-7F8C1125D92D}"/>
              </a:ext>
            </a:extLst>
          </p:cNvPr>
          <p:cNvSpPr/>
          <p:nvPr/>
        </p:nvSpPr>
        <p:spPr>
          <a:xfrm>
            <a:off x="2286000" y="2895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613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DABE62-7372-CA98-27D2-A8FDA741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990600"/>
            <a:ext cx="11725275" cy="3648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99CF34-7EE2-86ED-5CF1-4C82785F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038600"/>
            <a:ext cx="3502618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57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D0ED88-B00F-54BA-EC25-C3AB48DCF5A7}"/>
              </a:ext>
            </a:extLst>
          </p:cNvPr>
          <p:cNvSpPr txBox="1"/>
          <p:nvPr/>
        </p:nvSpPr>
        <p:spPr>
          <a:xfrm>
            <a:off x="381000" y="1981200"/>
            <a:ext cx="11277600" cy="313932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PE" sz="2200" b="1" dirty="0"/>
              <a:t>/*REGISTROS DE LA TABLA FRECUENCIA*/</a:t>
            </a:r>
          </a:p>
          <a:p>
            <a:r>
              <a:rPr lang="es-PE" sz="2200" b="1" dirty="0"/>
              <a:t>INSERT INTO FRECUENCIA(COD_FREC,NOM_FREC) VALUES('FRE-000','FRECUENCIA...’);</a:t>
            </a:r>
          </a:p>
          <a:p>
            <a:r>
              <a:rPr lang="es-PE" sz="2200" b="1" dirty="0"/>
              <a:t>INSERT INTO FRECUENCIA(COD_FREC,NOM_FREC) VALUES('FRE-001','L- M - V’);</a:t>
            </a:r>
          </a:p>
          <a:p>
            <a:r>
              <a:rPr lang="es-PE" sz="2200" b="1" dirty="0"/>
              <a:t>INSERT INTO FRECUENCIA(COD_FREC,NOM_FREC) VALUES('FRE-002','M - J’);</a:t>
            </a:r>
          </a:p>
          <a:p>
            <a:r>
              <a:rPr lang="es-PE" sz="2200" b="1" dirty="0"/>
              <a:t>INSERT INTO FRECUENCIA(COD_FREC,NOM_FREC) VALUES('FRE-003','L - M - M - J - V’);</a:t>
            </a:r>
          </a:p>
          <a:p>
            <a:r>
              <a:rPr lang="es-PE" sz="2200" b="1" dirty="0"/>
              <a:t>INSERT INTO FRECUENCIA(COD_FREC,NOM_FREC) VALUES('FRE-004','SABADOS’);</a:t>
            </a:r>
          </a:p>
          <a:p>
            <a:r>
              <a:rPr lang="es-PE" sz="2200" b="1" dirty="0"/>
              <a:t>INSERT INTO FRECUENCIA(COD_FREC,NOM_FREC) VALUES('FRE-005','DOMINGOS’);</a:t>
            </a:r>
          </a:p>
          <a:p>
            <a:r>
              <a:rPr lang="es-PE" sz="2200" b="1" dirty="0"/>
              <a:t>INSERT INTO FRECUENCIA(COD_FREC,NOM_FREC) VALUES('FRE-006','SABADOS Y DOMINGOS’);</a:t>
            </a:r>
          </a:p>
          <a:p>
            <a:r>
              <a:rPr lang="es-PE" sz="2200" b="1" dirty="0"/>
              <a:t>SELECT * FROM FRECUENCIA;</a:t>
            </a:r>
          </a:p>
        </p:txBody>
      </p:sp>
    </p:spTree>
    <p:extLst>
      <p:ext uri="{BB962C8B-B14F-4D97-AF65-F5344CB8AC3E}">
        <p14:creationId xmlns:p14="http://schemas.microsoft.com/office/powerpoint/2010/main" val="3423917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5019652-113D-FA55-4E83-DF41EFD6FA28}"/>
              </a:ext>
            </a:extLst>
          </p:cNvPr>
          <p:cNvSpPr/>
          <p:nvPr/>
        </p:nvSpPr>
        <p:spPr>
          <a:xfrm>
            <a:off x="2133600" y="26670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Alumno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17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650591-04AC-EB3E-5948-CB0F89B1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80372"/>
            <a:ext cx="11887200" cy="4525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10D3E4-221B-1EFC-80F6-6F3F4298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2972"/>
            <a:ext cx="6400800" cy="1912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429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28E61FA-70D6-86B5-E304-3CA3A6D58D7D}"/>
              </a:ext>
            </a:extLst>
          </p:cNvPr>
          <p:cNvSpPr txBox="1"/>
          <p:nvPr/>
        </p:nvSpPr>
        <p:spPr>
          <a:xfrm>
            <a:off x="152400" y="914400"/>
            <a:ext cx="11887200" cy="58169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200" dirty="0"/>
              <a:t>/*REGISTROS DE LA TABLA ALUMNO*/</a:t>
            </a:r>
          </a:p>
          <a:p>
            <a:r>
              <a:rPr lang="es-PE" sz="1200" dirty="0"/>
              <a:t>INSERT INTO ALUMNO(COD_ALU,PAT_ALU,MAT_ALU,NOM_ALU,EDAD_ALU,SEXO_ALU,CORREO_ALU,COD_CURSO,COD_DOCENTE,COD_TURNO,COD_FREC)values('ALU-001','PEREZ','SANCHEZ','ANA MARIA',22,'FEMENINO','anamaria2020@gmail.com','CUR-002','DOC-001','TUR-001','FRE-002’);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ALUMNO(COD_ALU,PAT_ALU,MAT_ALU,NOM_ALU,EDAD_ALU,SEXO_ALU,CORREO_ALU,COD_CURSO,COD_DOCENTE,COD_TURNO,COD_FREC)values('ALU-002','CASTRO','ROJAS','JOSE',21,'MASCULINO','jose1010@gmail.com','CUR-001','DOC-003','TUR-003','FRE-001’);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ALUMNO(COD_ALU,PAT_ALU,MAT_ALU,NOM_ALU,EDAD_ALU,SEXO_ALU,CORREO_ALU,COD_CURSO,COD_DOCENTE,COD_TURNO,COD_FREC)values('ALU-003','CASTRO','ROJAS','JOSE',21,'MASCULINO','jose1010@gmail.com','CUR-001','DOC-003','TUR-003','FRE-001’);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ALUMNO(COD_ALU,PAT_ALU,MAT_ALU,NOM_ALU,EDAD_ALU,SEXO_ALU,CORREO_ALU,COD_CURSO,COD_DOCENTE,COD_TURNO,COD_FREC)values('ALU-004','SOUZA','PORRAS','ANA',19,'FEMENINO','ana1000@hotmail.com','CUR-004','DOC-006','TUR-001','FRE-002’);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ALUMNO(COD_ALU,PAT_ALU,MAT_ALU,NOM_ALU,EDAD_ALU,SEXO_ALU,CORREO_ALU,COD_CURSO,COD_DOCENTE,COD_TURNO,COD_FREC)values('ALU-005','LOPEZ','GUTIERREZ','ALBERTO',22,'MASCULINO','alberto3030@hotmail.com','CUR-005','DOC-002','TUR-002','FRE-004’);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ALUMNO(COD_ALU,PAT_ALU,MAT_ALU,NOM_ALU,EDAD_ALU,SEXO_ALU,CORREO_ALU,COD_CURSO,COD_DOCENTE,COD_TURNO,COD_FREC)values('ALU-006','HUISA','PEREDA','ANDREA',28,'FEMENINO','andrea1919@hotmail.com','CUR-001','DOC-004','TUR-001','FRE-005’);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ALUMNO(COD_ALU,PAT_ALU,MAT_ALU,NOM_ALU,EDAD_ALU,SEXO_ALU,CORREO_ALU,COD_CURSO,COD_DOCENTE,COD_TURNO,COD_FREC)values('ALU-007','RODRIGUEZ','SOTOMAYOR','JULIA',25,'FEMENINO','julia9020@hotmail.com','CUR-003','DOC-005','TUR-002','FRE-006’);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ALUMNO(COD_ALU,PAT_ALU,MAT_ALU,NOM_ALU,EDAD_ALU,SEXO_ALU,CORREO_ALU,COD_CURSO,COD_DOCENTE,COD_TURNO,COD_FREC)values('ALU-008','MONTOYA','CARPIO','MIGUEL',23,'MASCULINO','miguel106040@gmail.com','CUR-005','DOC-002','TUR-003','FRE-002’);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ALUMNO(COD_ALU,PAT_ALU,MAT_ALU,NOM_ALU,EDAD_ALU,SEXO_ALU,CORREO_ALU,COD_CURSO,COD_DOCENTE,COD_TURNO,COD_FREC)values('ALU-009','SOTELO','ANCAJIMA','JOSE',20,'MASCULINO','jat_1230@gmail.com','CUR-002','DOC-003','TUR-001','FRE-003’);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ALUMNO(COD_ALU,PAT_ALU,MAT_ALU,NOM_ALU,EDAD_ALU,SEXO_ALU,CORREO_ALU,COD_CURSO,COD_DOCENTE,COD_TURNO,COD_FREC)values('ALU-010','PORRAS','ALCANTARA','MOISES',24,'MASCULINO','moisesap_100@gmail.com','CUR-004','DOC-010','TUR-002','FRE-001’);</a:t>
            </a:r>
          </a:p>
          <a:p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470638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C6F4EA-6E53-D8ED-0841-3B1320B2303F}"/>
              </a:ext>
            </a:extLst>
          </p:cNvPr>
          <p:cNvSpPr txBox="1"/>
          <p:nvPr/>
        </p:nvSpPr>
        <p:spPr>
          <a:xfrm>
            <a:off x="800100" y="1066800"/>
            <a:ext cx="10591800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200" dirty="0"/>
              <a:t>INSERT INTO ALUMNO(COD_ALU,PAT_ALU,MAT_ALU,NOM_ALU,EDAD_ALU,SEXO_ALU,CORREO_ALU,COD_CURSO,COD_DOCENTE,COD_TURNO,COD_FREC)values('ALU-011','HUISA','ROMERO','JUAN',23,'MASCULINO','juan5060@gmail.com','CUR-008','DOC-003','TUR-001','FRE-003’);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ALUMNO(COD_ALU,PAT_ALU,MAT_ALU,NOM_ALU,EDAD_ALU,SEXO_ALU,CORREO_ALU,COD_CURSO,COD_DOCENTE,COD_TURNO,COD_FREC)values('ALU-012','GUTIERREZ','LOYOLA','ANA',21,'FEMENINO','ana5020@gmail.com','CUR-007','DOC-002','TUR-002','FRE-001’);</a:t>
            </a:r>
          </a:p>
          <a:p>
            <a:endParaRPr lang="es-PE" sz="1200" dirty="0"/>
          </a:p>
          <a:p>
            <a:r>
              <a:rPr lang="es-PE" sz="1200" dirty="0"/>
              <a:t>INSERT INTO ALUMNO(COD_ALU,PAT_ALU,MAT_ALU,NOM_ALU,EDAD_ALU,SEXO_ALU,CORREO_ALU,COD_CURSO,COD_DOCENTE,COD_TURNO,COD_FREC)values('ALU-013','PACOYO','LUNA','SUSANA',29,'FEMENINO','pacoluna291@gmail.com','CUR-004','DOC-004','TUR-002','FRE-003’);</a:t>
            </a:r>
          </a:p>
          <a:p>
            <a:endParaRPr lang="es-PE" sz="1200" dirty="0"/>
          </a:p>
          <a:p>
            <a:r>
              <a:rPr lang="es-PE" sz="1200" dirty="0"/>
              <a:t>select * from alumno;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7F47E1-A346-22B2-3DF9-C70BB76A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52800"/>
            <a:ext cx="6257441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9BD3AA-0400-1575-A8F2-E806B28BEBB4}"/>
              </a:ext>
            </a:extLst>
          </p:cNvPr>
          <p:cNvSpPr txBox="1"/>
          <p:nvPr/>
        </p:nvSpPr>
        <p:spPr>
          <a:xfrm>
            <a:off x="7391400" y="4368225"/>
            <a:ext cx="4191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Grabar el script con el nombre: DataSP, en la carpeta: BDDSP</a:t>
            </a:r>
          </a:p>
        </p:txBody>
      </p:sp>
    </p:spTree>
    <p:extLst>
      <p:ext uri="{BB962C8B-B14F-4D97-AF65-F5344CB8AC3E}">
        <p14:creationId xmlns:p14="http://schemas.microsoft.com/office/powerpoint/2010/main" val="224942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A37B7A9-9EAA-EBFC-80FA-E58CA5D6D6A1}"/>
              </a:ext>
            </a:extLst>
          </p:cNvPr>
          <p:cNvSpPr/>
          <p:nvPr/>
        </p:nvSpPr>
        <p:spPr>
          <a:xfrm>
            <a:off x="2286000" y="2895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Diagrama De La Base De Datos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38570" y="1701763"/>
            <a:ext cx="3827145" cy="6604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utiliza la clase: CallableStatement para realizar una consulta con varias tablas relacionadas.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943049" y="1809805"/>
            <a:ext cx="5029751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105"/>
              </a:spcBef>
            </a:pPr>
            <a:r>
              <a:rPr lang="es-MX" sz="1400" dirty="0">
                <a:latin typeface="Arial"/>
                <a:cs typeface="Arial"/>
              </a:rPr>
              <a:t>El estudiante, aprende a implementar diversas consultas con tablas relacionadas, utilizando la clase: CallableStatement.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96FEEF-8D2B-31C9-5E5C-42D0FA41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10515600" cy="5757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44EEE3-A710-50F2-24EE-99F9F12C2F52}"/>
              </a:ext>
            </a:extLst>
          </p:cNvPr>
          <p:cNvSpPr txBox="1"/>
          <p:nvPr/>
        </p:nvSpPr>
        <p:spPr>
          <a:xfrm>
            <a:off x="6248400" y="22098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Database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1D9627-AFC7-BBA7-C1C3-E536F18AD165}"/>
              </a:ext>
            </a:extLst>
          </p:cNvPr>
          <p:cNvSpPr txBox="1"/>
          <p:nvPr/>
        </p:nvSpPr>
        <p:spPr>
          <a:xfrm>
            <a:off x="6248400" y="4309646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Reverse Enginneer</a:t>
            </a:r>
          </a:p>
        </p:txBody>
      </p:sp>
    </p:spTree>
    <p:extLst>
      <p:ext uri="{BB962C8B-B14F-4D97-AF65-F5344CB8AC3E}">
        <p14:creationId xmlns:p14="http://schemas.microsoft.com/office/powerpoint/2010/main" val="2159379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B674A2-8207-82D0-6E0D-7F9D85AF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90600"/>
            <a:ext cx="730066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E60355-81FF-A3AF-307D-4EFAD6AE2D89}"/>
              </a:ext>
            </a:extLst>
          </p:cNvPr>
          <p:cNvSpPr txBox="1"/>
          <p:nvPr/>
        </p:nvSpPr>
        <p:spPr>
          <a:xfrm>
            <a:off x="1600200" y="27094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UserName, digitar: admin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B5ED49-7725-85C4-5ED1-2AC4E9D00768}"/>
              </a:ext>
            </a:extLst>
          </p:cNvPr>
          <p:cNvSpPr txBox="1"/>
          <p:nvPr/>
        </p:nvSpPr>
        <p:spPr>
          <a:xfrm>
            <a:off x="4495800" y="3301425"/>
            <a:ext cx="1676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in Vault…</a:t>
            </a:r>
          </a:p>
        </p:txBody>
      </p:sp>
    </p:spTree>
    <p:extLst>
      <p:ext uri="{BB962C8B-B14F-4D97-AF65-F5344CB8AC3E}">
        <p14:creationId xmlns:p14="http://schemas.microsoft.com/office/powerpoint/2010/main" val="2980332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F6688E-7CF1-988F-FC95-5832819E9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0600"/>
            <a:ext cx="7418131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058B0F-BDC3-A69A-16D1-8E61B0980E75}"/>
              </a:ext>
            </a:extLst>
          </p:cNvPr>
          <p:cNvSpPr txBox="1"/>
          <p:nvPr/>
        </p:nvSpPr>
        <p:spPr>
          <a:xfrm>
            <a:off x="3886200" y="3657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Digitar la contraseña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921F29-EC3B-0EB3-B007-752E669E6065}"/>
              </a:ext>
            </a:extLst>
          </p:cNvPr>
          <p:cNvSpPr txBox="1"/>
          <p:nvPr/>
        </p:nvSpPr>
        <p:spPr>
          <a:xfrm>
            <a:off x="6248400" y="4191000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3110819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696EF7-20EF-E473-9CAB-16ACC537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79222"/>
            <a:ext cx="7315200" cy="5726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7EDC08B-6658-9C50-82F1-4CF01540A258}"/>
              </a:ext>
            </a:extLst>
          </p:cNvPr>
          <p:cNvSpPr txBox="1"/>
          <p:nvPr/>
        </p:nvSpPr>
        <p:spPr>
          <a:xfrm>
            <a:off x="6781800" y="60198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2607365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C1C190-9E4C-2439-8EBB-4FD32691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990599"/>
            <a:ext cx="7315200" cy="5726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F66F4C-BF13-F0C8-D419-3F44E221A2FC}"/>
              </a:ext>
            </a:extLst>
          </p:cNvPr>
          <p:cNvSpPr txBox="1"/>
          <p:nvPr/>
        </p:nvSpPr>
        <p:spPr>
          <a:xfrm>
            <a:off x="7010400" y="60622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1202313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1544B9-9126-EADF-8861-BD922B88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6200"/>
            <a:ext cx="8420100" cy="659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4BE5D3-3384-116C-21C1-0CE552FA413D}"/>
              </a:ext>
            </a:extLst>
          </p:cNvPr>
          <p:cNvSpPr txBox="1"/>
          <p:nvPr/>
        </p:nvSpPr>
        <p:spPr>
          <a:xfrm>
            <a:off x="3200400" y="1676400"/>
            <a:ext cx="3581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base de datos: sistema02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E5380F-3B43-3916-6665-3DAFDECF3576}"/>
              </a:ext>
            </a:extLst>
          </p:cNvPr>
          <p:cNvSpPr txBox="1"/>
          <p:nvPr/>
        </p:nvSpPr>
        <p:spPr>
          <a:xfrm>
            <a:off x="5943600" y="5943600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255974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5AF258-655A-3033-A2DB-81D1117E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300"/>
            <a:ext cx="8420100" cy="659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1466BB-AFF6-F7E3-D3D9-00A42F9BE806}"/>
              </a:ext>
            </a:extLst>
          </p:cNvPr>
          <p:cNvSpPr txBox="1"/>
          <p:nvPr/>
        </p:nvSpPr>
        <p:spPr>
          <a:xfrm>
            <a:off x="5943600" y="59860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1289914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3EFC05-7ECB-6B03-6649-44A9FED8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8420100" cy="659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BE3A11-0E07-2960-6156-549AF62024D9}"/>
              </a:ext>
            </a:extLst>
          </p:cNvPr>
          <p:cNvSpPr txBox="1"/>
          <p:nvPr/>
        </p:nvSpPr>
        <p:spPr>
          <a:xfrm>
            <a:off x="5486400" y="5943600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Execute</a:t>
            </a:r>
          </a:p>
        </p:txBody>
      </p:sp>
    </p:spTree>
    <p:extLst>
      <p:ext uri="{BB962C8B-B14F-4D97-AF65-F5344CB8AC3E}">
        <p14:creationId xmlns:p14="http://schemas.microsoft.com/office/powerpoint/2010/main" val="2537778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3A7BC57-4DE7-9079-D317-55DE4B65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"/>
            <a:ext cx="8420100" cy="659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ECF983A-DCB8-BF36-7A44-88F8C12A683A}"/>
              </a:ext>
            </a:extLst>
          </p:cNvPr>
          <p:cNvSpPr txBox="1"/>
          <p:nvPr/>
        </p:nvSpPr>
        <p:spPr>
          <a:xfrm>
            <a:off x="5486400" y="59860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Execute</a:t>
            </a:r>
          </a:p>
        </p:txBody>
      </p:sp>
    </p:spTree>
    <p:extLst>
      <p:ext uri="{BB962C8B-B14F-4D97-AF65-F5344CB8AC3E}">
        <p14:creationId xmlns:p14="http://schemas.microsoft.com/office/powerpoint/2010/main" val="340802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320677-BEA7-5C31-8969-28BDE06E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4300"/>
            <a:ext cx="8420100" cy="6591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E191BC-E2CB-A153-1401-7DBD1221B5AA}"/>
              </a:ext>
            </a:extLst>
          </p:cNvPr>
          <p:cNvSpPr txBox="1"/>
          <p:nvPr/>
        </p:nvSpPr>
        <p:spPr>
          <a:xfrm>
            <a:off x="5791200" y="59860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69988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499"/>
            <a:ext cx="2667000" cy="6858000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7EA819F-8132-8149-2935-D3CFD73CA746}"/>
              </a:ext>
            </a:extLst>
          </p:cNvPr>
          <p:cNvSpPr/>
          <p:nvPr/>
        </p:nvSpPr>
        <p:spPr>
          <a:xfrm>
            <a:off x="3509638" y="1371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Base De Datos En MySQL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5330680-691D-14D5-8DA1-83209B2BE2EE}"/>
              </a:ext>
            </a:extLst>
          </p:cNvPr>
          <p:cNvSpPr/>
          <p:nvPr/>
        </p:nvSpPr>
        <p:spPr>
          <a:xfrm>
            <a:off x="3509638" y="20574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Las Tablas Relacionadas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36FC6C4-2106-836A-8015-BDD5269E9682}"/>
              </a:ext>
            </a:extLst>
          </p:cNvPr>
          <p:cNvSpPr/>
          <p:nvPr/>
        </p:nvSpPr>
        <p:spPr>
          <a:xfrm>
            <a:off x="3509638" y="27432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E8F8183-8D09-C14D-7CDB-9FE2A0BA074E}"/>
              </a:ext>
            </a:extLst>
          </p:cNvPr>
          <p:cNvSpPr/>
          <p:nvPr/>
        </p:nvSpPr>
        <p:spPr>
          <a:xfrm>
            <a:off x="3509638" y="34290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D236905-98E3-E72A-7AAE-E68E9DF78E9F}"/>
              </a:ext>
            </a:extLst>
          </p:cNvPr>
          <p:cNvSpPr/>
          <p:nvPr/>
        </p:nvSpPr>
        <p:spPr>
          <a:xfrm>
            <a:off x="3509638" y="41148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4223980-0EFC-2C97-3FF3-C9E4C1309533}"/>
              </a:ext>
            </a:extLst>
          </p:cNvPr>
          <p:cNvSpPr/>
          <p:nvPr/>
        </p:nvSpPr>
        <p:spPr>
          <a:xfrm>
            <a:off x="3509638" y="4800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F75F51-25E9-9AA2-F903-4EAF5FD23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711839" cy="6400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BE5C679-B9B8-E7B8-80DD-34F185ABEC96}"/>
              </a:ext>
            </a:extLst>
          </p:cNvPr>
          <p:cNvSpPr txBox="1"/>
          <p:nvPr/>
        </p:nvSpPr>
        <p:spPr>
          <a:xfrm>
            <a:off x="8991600" y="3090446"/>
            <a:ext cx="1524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la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056145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2CD96E5-9AB7-82B8-003F-5C82A6139AAE}"/>
              </a:ext>
            </a:extLst>
          </p:cNvPr>
          <p:cNvSpPr/>
          <p:nvPr/>
        </p:nvSpPr>
        <p:spPr>
          <a:xfrm>
            <a:off x="2220113" y="27854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Grabar Un Diagrama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98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701992-E997-315C-09F0-96E91618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5" y="76200"/>
            <a:ext cx="6215895" cy="1840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8696BC-4043-612B-DBB5-3EE97CBD741F}"/>
              </a:ext>
            </a:extLst>
          </p:cNvPr>
          <p:cNvSpPr txBox="1"/>
          <p:nvPr/>
        </p:nvSpPr>
        <p:spPr>
          <a:xfrm>
            <a:off x="1219200" y="990600"/>
            <a:ext cx="3886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Save Model To Current File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A75599-673C-D596-5563-F2E0CD94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448162"/>
            <a:ext cx="8077200" cy="53336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55021E-EAC2-1C7F-75DC-D2672AD6E0AF}"/>
              </a:ext>
            </a:extLst>
          </p:cNvPr>
          <p:cNvSpPr txBox="1"/>
          <p:nvPr/>
        </p:nvSpPr>
        <p:spPr>
          <a:xfrm>
            <a:off x="6934200" y="1600200"/>
            <a:ext cx="1524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Carpeta: BddSP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6B0629-66B1-C262-B48A-0D9987AF1085}"/>
              </a:ext>
            </a:extLst>
          </p:cNvPr>
          <p:cNvSpPr txBox="1"/>
          <p:nvPr/>
        </p:nvSpPr>
        <p:spPr>
          <a:xfrm>
            <a:off x="4267200" y="57150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Nombre: Diagrama01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C85070-DA88-669D-1A5A-069050DAFE8C}"/>
              </a:ext>
            </a:extLst>
          </p:cNvPr>
          <p:cNvSpPr txBox="1"/>
          <p:nvPr/>
        </p:nvSpPr>
        <p:spPr>
          <a:xfrm>
            <a:off x="8915400" y="61722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Guardar</a:t>
            </a:r>
          </a:p>
        </p:txBody>
      </p:sp>
    </p:spTree>
    <p:extLst>
      <p:ext uri="{BB962C8B-B14F-4D97-AF65-F5344CB8AC3E}">
        <p14:creationId xmlns:p14="http://schemas.microsoft.com/office/powerpoint/2010/main" val="3492168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1F26605-A70F-DD2C-AEF4-2AF6E335FE43}"/>
              </a:ext>
            </a:extLst>
          </p:cNvPr>
          <p:cNvSpPr/>
          <p:nvPr/>
        </p:nvSpPr>
        <p:spPr>
          <a:xfrm>
            <a:off x="2438400" y="2774312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Abrir Un Diagrama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846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ACEB77-9EC8-7CD0-D96A-AF73AED1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76200"/>
            <a:ext cx="3355839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96C63A-59C6-AEDF-B155-4534A3BBD4F1}"/>
              </a:ext>
            </a:extLst>
          </p:cNvPr>
          <p:cNvSpPr txBox="1"/>
          <p:nvPr/>
        </p:nvSpPr>
        <p:spPr>
          <a:xfrm>
            <a:off x="533400" y="6096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File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54EBD8-693C-20E7-0138-4AC34818F71A}"/>
              </a:ext>
            </a:extLst>
          </p:cNvPr>
          <p:cNvSpPr txBox="1"/>
          <p:nvPr/>
        </p:nvSpPr>
        <p:spPr>
          <a:xfrm>
            <a:off x="152400" y="1752600"/>
            <a:ext cx="27401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Open Model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68159D6-23B4-05EA-461C-263CEC44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64430"/>
            <a:ext cx="8348174" cy="5741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570ADA-3C14-4415-C016-13629A82802F}"/>
              </a:ext>
            </a:extLst>
          </p:cNvPr>
          <p:cNvSpPr txBox="1"/>
          <p:nvPr/>
        </p:nvSpPr>
        <p:spPr>
          <a:xfrm>
            <a:off x="5060453" y="2057400"/>
            <a:ext cx="27401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archivo: Diagrama01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717F75-18AE-04AD-DFAB-DA1B98C6229E}"/>
              </a:ext>
            </a:extLst>
          </p:cNvPr>
          <p:cNvSpPr txBox="1"/>
          <p:nvPr/>
        </p:nvSpPr>
        <p:spPr>
          <a:xfrm>
            <a:off x="9144000" y="60622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Abrir</a:t>
            </a:r>
          </a:p>
        </p:txBody>
      </p:sp>
    </p:spTree>
    <p:extLst>
      <p:ext uri="{BB962C8B-B14F-4D97-AF65-F5344CB8AC3E}">
        <p14:creationId xmlns:p14="http://schemas.microsoft.com/office/powerpoint/2010/main" val="2415861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9F3AD0-A3E7-AF42-464D-AFFB702C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2" y="990600"/>
            <a:ext cx="10101598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859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12517A5-8BE6-7D7E-CDFF-93D44D2325F2}"/>
              </a:ext>
            </a:extLst>
          </p:cNvPr>
          <p:cNvSpPr/>
          <p:nvPr/>
        </p:nvSpPr>
        <p:spPr>
          <a:xfrm>
            <a:off x="2220113" y="27854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Nuevo Proyecto En NetBeans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395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8FD0C6-DCF6-73CC-D22D-36DAD470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533400"/>
            <a:ext cx="8748888" cy="609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62EA34-AF32-82CC-2E88-C07144EBC554}"/>
              </a:ext>
            </a:extLst>
          </p:cNvPr>
          <p:cNvSpPr txBox="1"/>
          <p:nvPr/>
        </p:nvSpPr>
        <p:spPr>
          <a:xfrm>
            <a:off x="2057400" y="838200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File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209782-7741-E2CC-179D-1E5C20C830BD}"/>
              </a:ext>
            </a:extLst>
          </p:cNvPr>
          <p:cNvSpPr txBox="1"/>
          <p:nvPr/>
        </p:nvSpPr>
        <p:spPr>
          <a:xfrm>
            <a:off x="2590800" y="2133600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 Project</a:t>
            </a:r>
          </a:p>
        </p:txBody>
      </p:sp>
    </p:spTree>
    <p:extLst>
      <p:ext uri="{BB962C8B-B14F-4D97-AF65-F5344CB8AC3E}">
        <p14:creationId xmlns:p14="http://schemas.microsoft.com/office/powerpoint/2010/main" val="3978923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23962F-6F17-98DD-6EAE-4E2510E45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599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EB72AA-101E-C002-E47D-59B3844CF2C6}"/>
              </a:ext>
            </a:extLst>
          </p:cNvPr>
          <p:cNvSpPr txBox="1"/>
          <p:nvPr/>
        </p:nvSpPr>
        <p:spPr>
          <a:xfrm>
            <a:off x="4267200" y="2615625"/>
            <a:ext cx="1676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with Maven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708301-750B-CF95-0E34-D5CD8FF747E0}"/>
              </a:ext>
            </a:extLst>
          </p:cNvPr>
          <p:cNvSpPr txBox="1"/>
          <p:nvPr/>
        </p:nvSpPr>
        <p:spPr>
          <a:xfrm>
            <a:off x="6858000" y="2615625"/>
            <a:ext cx="1676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Application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81F132-2612-FE89-EF24-F4F6A8508C71}"/>
              </a:ext>
            </a:extLst>
          </p:cNvPr>
          <p:cNvSpPr txBox="1"/>
          <p:nvPr/>
        </p:nvSpPr>
        <p:spPr>
          <a:xfrm>
            <a:off x="5943600" y="5943600"/>
            <a:ext cx="207885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1838323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E0722-AABA-A03D-257A-7F608263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8739589" cy="601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DD4A86-7F11-1BAC-C26D-A4672F4CD878}"/>
              </a:ext>
            </a:extLst>
          </p:cNvPr>
          <p:cNvSpPr txBox="1"/>
          <p:nvPr/>
        </p:nvSpPr>
        <p:spPr>
          <a:xfrm>
            <a:off x="8763000" y="1524000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Browse</a:t>
            </a:r>
          </a:p>
        </p:txBody>
      </p:sp>
    </p:spTree>
    <p:extLst>
      <p:ext uri="{BB962C8B-B14F-4D97-AF65-F5344CB8AC3E}">
        <p14:creationId xmlns:p14="http://schemas.microsoft.com/office/powerpoint/2010/main" val="75576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499"/>
            <a:ext cx="2667000" cy="685800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E8F8183-8D09-C14D-7CDB-9FE2A0BA074E}"/>
              </a:ext>
            </a:extLst>
          </p:cNvPr>
          <p:cNvSpPr/>
          <p:nvPr/>
        </p:nvSpPr>
        <p:spPr>
          <a:xfrm>
            <a:off x="3237390" y="13376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Registros De La Tabla Alumno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2242FBD-B779-16A0-5C6D-F675817CF391}"/>
              </a:ext>
            </a:extLst>
          </p:cNvPr>
          <p:cNvSpPr/>
          <p:nvPr/>
        </p:nvSpPr>
        <p:spPr>
          <a:xfrm>
            <a:off x="3237390" y="20234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Diagrama De La Base De Datos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F3D6DD6-A1F3-B070-E0DE-AAA1537AB936}"/>
              </a:ext>
            </a:extLst>
          </p:cNvPr>
          <p:cNvSpPr/>
          <p:nvPr/>
        </p:nvSpPr>
        <p:spPr>
          <a:xfrm>
            <a:off x="3237390" y="27092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Grabar Un Diagrama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A884020-70C8-57CC-5A26-4C5AC2DA6512}"/>
              </a:ext>
            </a:extLst>
          </p:cNvPr>
          <p:cNvSpPr/>
          <p:nvPr/>
        </p:nvSpPr>
        <p:spPr>
          <a:xfrm>
            <a:off x="3237390" y="33950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Abrir Un Diagrama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86ECB68-CA2E-20DA-9C5D-E7760A881929}"/>
              </a:ext>
            </a:extLst>
          </p:cNvPr>
          <p:cNvSpPr/>
          <p:nvPr/>
        </p:nvSpPr>
        <p:spPr>
          <a:xfrm>
            <a:off x="3237390" y="40808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Nuevo Proyecto En NetBeans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FCE0EB6-1C00-2D55-FE3B-BA0C8E779194}"/>
              </a:ext>
            </a:extLst>
          </p:cNvPr>
          <p:cNvSpPr/>
          <p:nvPr/>
        </p:nvSpPr>
        <p:spPr>
          <a:xfrm>
            <a:off x="3237390" y="47666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Agregar Una Dependencia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206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4C5E6-90C7-7522-61AE-B674216C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" y="76200"/>
            <a:ext cx="8478982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41A873B-80DF-AD7E-75FC-9E8FDC83DBD7}"/>
              </a:ext>
            </a:extLst>
          </p:cNvPr>
          <p:cNvSpPr txBox="1"/>
          <p:nvPr/>
        </p:nvSpPr>
        <p:spPr>
          <a:xfrm>
            <a:off x="3048000" y="12616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carpeta: ProyectoSP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EB8F9-5FE8-FB46-44FA-BD76B2EE98C4}"/>
              </a:ext>
            </a:extLst>
          </p:cNvPr>
          <p:cNvSpPr txBox="1"/>
          <p:nvPr/>
        </p:nvSpPr>
        <p:spPr>
          <a:xfrm>
            <a:off x="6705600" y="57574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Open</a:t>
            </a:r>
          </a:p>
        </p:txBody>
      </p:sp>
    </p:spTree>
    <p:extLst>
      <p:ext uri="{BB962C8B-B14F-4D97-AF65-F5344CB8AC3E}">
        <p14:creationId xmlns:p14="http://schemas.microsoft.com/office/powerpoint/2010/main" val="375642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629EB6-1A5D-7327-15B0-95E8D6FD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9" y="685800"/>
            <a:ext cx="8628961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FEB30B2-070A-2593-516E-7C8F2D995F98}"/>
              </a:ext>
            </a:extLst>
          </p:cNvPr>
          <p:cNvSpPr txBox="1"/>
          <p:nvPr/>
        </p:nvSpPr>
        <p:spPr>
          <a:xfrm>
            <a:off x="5067300" y="1244025"/>
            <a:ext cx="2057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proyecto: ProyectoAlumno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D51D6B-E36F-3E5E-FDC4-1AC75E303952}"/>
              </a:ext>
            </a:extLst>
          </p:cNvPr>
          <p:cNvSpPr txBox="1"/>
          <p:nvPr/>
        </p:nvSpPr>
        <p:spPr>
          <a:xfrm>
            <a:off x="4572000" y="29718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Id: com.crud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80F171-9EB4-CA43-19FA-657FBE1D9B54}"/>
              </a:ext>
            </a:extLst>
          </p:cNvPr>
          <p:cNvSpPr txBox="1"/>
          <p:nvPr/>
        </p:nvSpPr>
        <p:spPr>
          <a:xfrm>
            <a:off x="3733800" y="3987225"/>
            <a:ext cx="2438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Package: com.crud.proyectoalumno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82F32D-1D5A-0BDD-CD15-08BE87515A26}"/>
              </a:ext>
            </a:extLst>
          </p:cNvPr>
          <p:cNvSpPr txBox="1"/>
          <p:nvPr/>
        </p:nvSpPr>
        <p:spPr>
          <a:xfrm>
            <a:off x="4685257" y="5867400"/>
            <a:ext cx="217274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2011177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86A9F1-5E5F-8790-0514-1D1E7B6A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6175732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5B42291-EAA6-D13F-7C4A-A129FC6895A7}"/>
              </a:ext>
            </a:extLst>
          </p:cNvPr>
          <p:cNvSpPr txBox="1"/>
          <p:nvPr/>
        </p:nvSpPr>
        <p:spPr>
          <a:xfrm>
            <a:off x="3200400" y="1295400"/>
            <a:ext cx="262994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derecho, en el archivo: ProyectoAlumno.java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8B24A5-83D8-DA20-89C0-9CE2538EE49E}"/>
              </a:ext>
            </a:extLst>
          </p:cNvPr>
          <p:cNvSpPr txBox="1"/>
          <p:nvPr/>
        </p:nvSpPr>
        <p:spPr>
          <a:xfrm>
            <a:off x="3657600" y="5638800"/>
            <a:ext cx="22393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Delete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465CDC-CEBA-9CA5-6C3D-7F87F9650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362200"/>
            <a:ext cx="5561390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58FB87-3221-B017-858D-DCD730C03890}"/>
              </a:ext>
            </a:extLst>
          </p:cNvPr>
          <p:cNvSpPr txBox="1"/>
          <p:nvPr/>
        </p:nvSpPr>
        <p:spPr>
          <a:xfrm>
            <a:off x="7467600" y="45720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Yes</a:t>
            </a:r>
          </a:p>
        </p:txBody>
      </p:sp>
    </p:spTree>
    <p:extLst>
      <p:ext uri="{BB962C8B-B14F-4D97-AF65-F5344CB8AC3E}">
        <p14:creationId xmlns:p14="http://schemas.microsoft.com/office/powerpoint/2010/main" val="2875146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FE7F7C-9F5F-68FC-7476-193EF3DE9028}"/>
              </a:ext>
            </a:extLst>
          </p:cNvPr>
          <p:cNvSpPr/>
          <p:nvPr/>
        </p:nvSpPr>
        <p:spPr>
          <a:xfrm>
            <a:off x="2133600" y="2895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Agregar Una Dependencia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844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4B6868-0642-CD3D-3BA3-683E48FE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199"/>
            <a:ext cx="8458200" cy="6645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0BCD1F1-368F-DFFD-CE3D-22EE0C6B0FB6}"/>
              </a:ext>
            </a:extLst>
          </p:cNvPr>
          <p:cNvSpPr txBox="1"/>
          <p:nvPr/>
        </p:nvSpPr>
        <p:spPr>
          <a:xfrm>
            <a:off x="533400" y="3810000"/>
            <a:ext cx="2438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la opción: Dependencies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57D55B-DDF0-9090-1222-2F8F64D5D773}"/>
              </a:ext>
            </a:extLst>
          </p:cNvPr>
          <p:cNvSpPr txBox="1"/>
          <p:nvPr/>
        </p:nvSpPr>
        <p:spPr>
          <a:xfrm>
            <a:off x="6248400" y="3802930"/>
            <a:ext cx="2438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Add Dependency…</a:t>
            </a:r>
          </a:p>
        </p:txBody>
      </p:sp>
    </p:spTree>
    <p:extLst>
      <p:ext uri="{BB962C8B-B14F-4D97-AF65-F5344CB8AC3E}">
        <p14:creationId xmlns:p14="http://schemas.microsoft.com/office/powerpoint/2010/main" val="1469183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E16E78-B2CC-55D4-2D01-9414C573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1920"/>
            <a:ext cx="7086600" cy="6614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15EE63-3CD2-5C04-55AC-4775DE62519F}"/>
              </a:ext>
            </a:extLst>
          </p:cNvPr>
          <p:cNvSpPr txBox="1"/>
          <p:nvPr/>
        </p:nvSpPr>
        <p:spPr>
          <a:xfrm>
            <a:off x="3048000" y="2286000"/>
            <a:ext cx="2438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casilla Query, digitar: com.mysql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DAD873-8010-2A13-4662-F9045AFC8117}"/>
              </a:ext>
            </a:extLst>
          </p:cNvPr>
          <p:cNvSpPr txBox="1"/>
          <p:nvPr/>
        </p:nvSpPr>
        <p:spPr>
          <a:xfrm>
            <a:off x="4191000" y="3733800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en: mysql:mysql-connector-java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1F951B-36B4-DB8F-5B28-175D69E5C338}"/>
              </a:ext>
            </a:extLst>
          </p:cNvPr>
          <p:cNvSpPr txBox="1"/>
          <p:nvPr/>
        </p:nvSpPr>
        <p:spPr>
          <a:xfrm>
            <a:off x="1371600" y="4233446"/>
            <a:ext cx="3124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8.0.30 [jar] - local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FB1AB6-927B-ED1B-BF94-CA0973CC4FF5}"/>
              </a:ext>
            </a:extLst>
          </p:cNvPr>
          <p:cNvSpPr txBox="1"/>
          <p:nvPr/>
        </p:nvSpPr>
        <p:spPr>
          <a:xfrm>
            <a:off x="4724400" y="62908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Add</a:t>
            </a:r>
          </a:p>
        </p:txBody>
      </p:sp>
    </p:spTree>
    <p:extLst>
      <p:ext uri="{BB962C8B-B14F-4D97-AF65-F5344CB8AC3E}">
        <p14:creationId xmlns:p14="http://schemas.microsoft.com/office/powerpoint/2010/main" val="1921616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927272-6175-ADA9-BE9F-F5B0E5144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534400" cy="1671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072C2DF-DA5C-0EFD-5346-C9F62F9E318E}"/>
              </a:ext>
            </a:extLst>
          </p:cNvPr>
          <p:cNvSpPr txBox="1"/>
          <p:nvPr/>
        </p:nvSpPr>
        <p:spPr>
          <a:xfrm>
            <a:off x="3276600" y="804446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Clean and Build Project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FD007E-069E-2B31-C1AB-922D577D2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09864"/>
            <a:ext cx="11811000" cy="342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5053630-50E9-FF31-C806-BFEA16703464}"/>
              </a:ext>
            </a:extLst>
          </p:cNvPr>
          <p:cNvSpPr txBox="1"/>
          <p:nvPr/>
        </p:nvSpPr>
        <p:spPr>
          <a:xfrm>
            <a:off x="4876800" y="2971800"/>
            <a:ext cx="4114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en Output, el siguiente resultado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37BC2D-D590-C1CC-4B1E-562E6B2CB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4572000"/>
            <a:ext cx="318361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E6BE3A-CC13-A7BD-0FAF-831B7D252E47}"/>
              </a:ext>
            </a:extLst>
          </p:cNvPr>
          <p:cNvSpPr txBox="1"/>
          <p:nvPr/>
        </p:nvSpPr>
        <p:spPr>
          <a:xfrm>
            <a:off x="2590800" y="5486400"/>
            <a:ext cx="3733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carpeta: Dependencies, se agrego el driver de conexión a MySQL Server</a:t>
            </a:r>
          </a:p>
        </p:txBody>
      </p:sp>
    </p:spTree>
    <p:extLst>
      <p:ext uri="{BB962C8B-B14F-4D97-AF65-F5344CB8AC3E}">
        <p14:creationId xmlns:p14="http://schemas.microsoft.com/office/powerpoint/2010/main" val="606093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AFF5CE6-0AEF-7088-37BA-1EA4E75E91AA}"/>
              </a:ext>
            </a:extLst>
          </p:cNvPr>
          <p:cNvSpPr/>
          <p:nvPr/>
        </p:nvSpPr>
        <p:spPr>
          <a:xfrm>
            <a:off x="2286000" y="2808343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Package PkgConexion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352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F046EA-0BA3-E28D-212A-D8894B04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9193695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BA28E3-0A9D-B3E5-E287-7AFC99088015}"/>
              </a:ext>
            </a:extLst>
          </p:cNvPr>
          <p:cNvSpPr txBox="1"/>
          <p:nvPr/>
        </p:nvSpPr>
        <p:spPr>
          <a:xfrm>
            <a:off x="2209800" y="3555712"/>
            <a:ext cx="2590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com.crud.proyectoalumno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2B2EC6-A7EE-9DC8-1CC5-50F5BB0BB28E}"/>
              </a:ext>
            </a:extLst>
          </p:cNvPr>
          <p:cNvSpPr txBox="1"/>
          <p:nvPr/>
        </p:nvSpPr>
        <p:spPr>
          <a:xfrm>
            <a:off x="5943600" y="35052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0099B5-9823-A241-367F-1700022BD21C}"/>
              </a:ext>
            </a:extLst>
          </p:cNvPr>
          <p:cNvSpPr txBox="1"/>
          <p:nvPr/>
        </p:nvSpPr>
        <p:spPr>
          <a:xfrm>
            <a:off x="7543800" y="4572000"/>
            <a:ext cx="2971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3232730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39D6EC-485C-3950-ACBC-DF0BB653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90600"/>
            <a:ext cx="8407706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B9DD2C-A909-E107-C34E-ED065E67129F}"/>
              </a:ext>
            </a:extLst>
          </p:cNvPr>
          <p:cNvSpPr txBox="1"/>
          <p:nvPr/>
        </p:nvSpPr>
        <p:spPr>
          <a:xfrm>
            <a:off x="8077200" y="1795046"/>
            <a:ext cx="3200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Package: PkgConexion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AD3119-302E-47B4-BC40-D2C541354FD2}"/>
              </a:ext>
            </a:extLst>
          </p:cNvPr>
          <p:cNvSpPr txBox="1"/>
          <p:nvPr/>
        </p:nvSpPr>
        <p:spPr>
          <a:xfrm>
            <a:off x="6324600" y="6019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126715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499"/>
            <a:ext cx="2667000" cy="685800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E8F8183-8D09-C14D-7CDB-9FE2A0BA074E}"/>
              </a:ext>
            </a:extLst>
          </p:cNvPr>
          <p:cNvSpPr/>
          <p:nvPr/>
        </p:nvSpPr>
        <p:spPr>
          <a:xfrm>
            <a:off x="3269941" y="1370964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Package PkgConexion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D716520-29CB-9A3B-4344-6DBB9CF009EB}"/>
              </a:ext>
            </a:extLst>
          </p:cNvPr>
          <p:cNvSpPr/>
          <p:nvPr/>
        </p:nvSpPr>
        <p:spPr>
          <a:xfrm>
            <a:off x="3269941" y="2065333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Clase Conexion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C336CFA-EDFD-4710-AFE2-B4BB3D1DEC0B}"/>
              </a:ext>
            </a:extLst>
          </p:cNvPr>
          <p:cNvSpPr/>
          <p:nvPr/>
        </p:nvSpPr>
        <p:spPr>
          <a:xfrm>
            <a:off x="3269941" y="2759702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Código De La Clase Conexion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ED2F506-BD92-E293-7AE7-D1D274D6EA5D}"/>
              </a:ext>
            </a:extLst>
          </p:cNvPr>
          <p:cNvSpPr/>
          <p:nvPr/>
        </p:nvSpPr>
        <p:spPr>
          <a:xfrm>
            <a:off x="3269941" y="3454071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Package PkgProceso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C97760F-4697-95C7-5F6D-E18167E6C910}"/>
              </a:ext>
            </a:extLst>
          </p:cNvPr>
          <p:cNvSpPr/>
          <p:nvPr/>
        </p:nvSpPr>
        <p:spPr>
          <a:xfrm>
            <a:off x="3269941" y="414844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Clase Proceso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AB3AF42-5846-2D6A-901C-FEEA5B723F19}"/>
              </a:ext>
            </a:extLst>
          </p:cNvPr>
          <p:cNvSpPr/>
          <p:nvPr/>
        </p:nvSpPr>
        <p:spPr>
          <a:xfrm>
            <a:off x="3269941" y="48428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Listado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272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EEFBD60-A6CB-6B5A-FB43-4B7B3FAAC4FF}"/>
              </a:ext>
            </a:extLst>
          </p:cNvPr>
          <p:cNvSpPr/>
          <p:nvPr/>
        </p:nvSpPr>
        <p:spPr>
          <a:xfrm>
            <a:off x="2438400" y="25908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Clase Conexion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913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96AB93-519B-DC55-CD20-AA3EE3AA9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90600"/>
            <a:ext cx="7687881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53FFD6-64AF-CF3F-89D9-E738A3493F6A}"/>
              </a:ext>
            </a:extLst>
          </p:cNvPr>
          <p:cNvSpPr txBox="1"/>
          <p:nvPr/>
        </p:nvSpPr>
        <p:spPr>
          <a:xfrm>
            <a:off x="4114800" y="2362200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PkgConexion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F51789-335C-FB5C-C286-BB752A4D657B}"/>
              </a:ext>
            </a:extLst>
          </p:cNvPr>
          <p:cNvSpPr txBox="1"/>
          <p:nvPr/>
        </p:nvSpPr>
        <p:spPr>
          <a:xfrm>
            <a:off x="5638800" y="3200400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36F33D-E823-E78F-D086-288C9C9E3B40}"/>
              </a:ext>
            </a:extLst>
          </p:cNvPr>
          <p:cNvSpPr txBox="1"/>
          <p:nvPr/>
        </p:nvSpPr>
        <p:spPr>
          <a:xfrm>
            <a:off x="8991600" y="3471446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Class..</a:t>
            </a:r>
          </a:p>
        </p:txBody>
      </p:sp>
    </p:spTree>
    <p:extLst>
      <p:ext uri="{BB962C8B-B14F-4D97-AF65-F5344CB8AC3E}">
        <p14:creationId xmlns:p14="http://schemas.microsoft.com/office/powerpoint/2010/main" val="1828983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8EEF5D-4FFF-C43B-2825-13F0D02E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18A4995-7277-B763-0D9E-91A0632D6D8C}"/>
              </a:ext>
            </a:extLst>
          </p:cNvPr>
          <p:cNvSpPr txBox="1"/>
          <p:nvPr/>
        </p:nvSpPr>
        <p:spPr>
          <a:xfrm>
            <a:off x="5791200" y="17526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C92FE7-F984-4185-48ED-771EBDC262AA}"/>
              </a:ext>
            </a:extLst>
          </p:cNvPr>
          <p:cNvSpPr txBox="1"/>
          <p:nvPr/>
        </p:nvSpPr>
        <p:spPr>
          <a:xfrm>
            <a:off x="6096000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3109043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EDAF272-BE04-F830-FA59-C2B0A9EE2376}"/>
              </a:ext>
            </a:extLst>
          </p:cNvPr>
          <p:cNvSpPr/>
          <p:nvPr/>
        </p:nvSpPr>
        <p:spPr>
          <a:xfrm>
            <a:off x="2438400" y="2895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Código De La Clase Conexion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906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A4A24D1-CCED-879E-5442-E11BF63D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"/>
            <a:ext cx="8534400" cy="665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777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B8C2D5E-D00A-49A8-8391-19D0E1D9BFE8}"/>
              </a:ext>
            </a:extLst>
          </p:cNvPr>
          <p:cNvSpPr/>
          <p:nvPr/>
        </p:nvSpPr>
        <p:spPr>
          <a:xfrm>
            <a:off x="2438400" y="27854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Package PkgProceso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50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6BFB3C-B22E-6197-6D4B-61AAF7AB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9" y="1295400"/>
            <a:ext cx="11786072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8A39913-D8AE-0C18-4B5D-DE3BD8E2FCEE}"/>
              </a:ext>
            </a:extLst>
          </p:cNvPr>
          <p:cNvSpPr txBox="1"/>
          <p:nvPr/>
        </p:nvSpPr>
        <p:spPr>
          <a:xfrm>
            <a:off x="4191000" y="1905000"/>
            <a:ext cx="2133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C696FD-1CA6-852D-9B2E-A3E959792086}"/>
              </a:ext>
            </a:extLst>
          </p:cNvPr>
          <p:cNvSpPr txBox="1"/>
          <p:nvPr/>
        </p:nvSpPr>
        <p:spPr>
          <a:xfrm>
            <a:off x="6781800" y="28194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44F681-416A-E358-E832-88D18D628BAE}"/>
              </a:ext>
            </a:extLst>
          </p:cNvPr>
          <p:cNvSpPr txBox="1"/>
          <p:nvPr/>
        </p:nvSpPr>
        <p:spPr>
          <a:xfrm>
            <a:off x="9067800" y="4038600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1937613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0B389F-31F1-D30C-B5C3-6A4C378D6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37079"/>
            <a:ext cx="8229600" cy="5668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19B559-6077-B495-193E-292F636C1EB1}"/>
              </a:ext>
            </a:extLst>
          </p:cNvPr>
          <p:cNvSpPr txBox="1"/>
          <p:nvPr/>
        </p:nvSpPr>
        <p:spPr>
          <a:xfrm>
            <a:off x="6096000" y="1799079"/>
            <a:ext cx="3124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PkgProceso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C33991-F9FB-04B7-6A3E-595CC05BA952}"/>
              </a:ext>
            </a:extLst>
          </p:cNvPr>
          <p:cNvSpPr txBox="1"/>
          <p:nvPr/>
        </p:nvSpPr>
        <p:spPr>
          <a:xfrm>
            <a:off x="4343400" y="5956325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914F41F-05A3-1BBB-4EB8-75E9A9FF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984" y="3272568"/>
            <a:ext cx="3427616" cy="13756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89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BD7EB75-0333-6D2E-1B64-C684D10EF508}"/>
              </a:ext>
            </a:extLst>
          </p:cNvPr>
          <p:cNvSpPr/>
          <p:nvPr/>
        </p:nvSpPr>
        <p:spPr>
          <a:xfrm>
            <a:off x="2362200" y="29718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Clase Proceso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87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33400E-BD1A-B13B-EE08-32BAD215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11544174" cy="5753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5C20A1-B885-9D0D-45B0-98715A0CB777}"/>
              </a:ext>
            </a:extLst>
          </p:cNvPr>
          <p:cNvSpPr txBox="1"/>
          <p:nvPr/>
        </p:nvSpPr>
        <p:spPr>
          <a:xfrm>
            <a:off x="3771774" y="2286000"/>
            <a:ext cx="2209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PkgProceso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B16CFB-4C21-8148-1913-5136AF838924}"/>
              </a:ext>
            </a:extLst>
          </p:cNvPr>
          <p:cNvSpPr txBox="1"/>
          <p:nvPr/>
        </p:nvSpPr>
        <p:spPr>
          <a:xfrm>
            <a:off x="5676774" y="3574824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2A3EC4-2A16-F407-A90F-1CB6E9A8B44B}"/>
              </a:ext>
            </a:extLst>
          </p:cNvPr>
          <p:cNvSpPr txBox="1"/>
          <p:nvPr/>
        </p:nvSpPr>
        <p:spPr>
          <a:xfrm>
            <a:off x="6362574" y="40386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249279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499"/>
            <a:ext cx="2667000" cy="685800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E8F8183-8D09-C14D-7CDB-9FE2A0BA074E}"/>
              </a:ext>
            </a:extLst>
          </p:cNvPr>
          <p:cNvSpPr/>
          <p:nvPr/>
        </p:nvSpPr>
        <p:spPr>
          <a:xfrm>
            <a:off x="3373427" y="1413173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Método De Listado De Datos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0CD82AE-EA0C-8AEC-7FC4-E9BC71C58D64}"/>
              </a:ext>
            </a:extLst>
          </p:cNvPr>
          <p:cNvSpPr/>
          <p:nvPr/>
        </p:nvSpPr>
        <p:spPr>
          <a:xfrm>
            <a:off x="3373427" y="20991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Package PkgVista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B115FEE-F6D4-37BE-5BAE-2DD8CDE9C690}"/>
              </a:ext>
            </a:extLst>
          </p:cNvPr>
          <p:cNvSpPr/>
          <p:nvPr/>
        </p:nvSpPr>
        <p:spPr>
          <a:xfrm>
            <a:off x="3373427" y="2785027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Agregar Un JFrame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D0299B0-6821-CF03-2434-F6872A7A2533}"/>
              </a:ext>
            </a:extLst>
          </p:cNvPr>
          <p:cNvSpPr/>
          <p:nvPr/>
        </p:nvSpPr>
        <p:spPr>
          <a:xfrm>
            <a:off x="3373427" y="3470954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Agregar Un JTable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E68C4A6-F363-DE52-8FFD-5C8659DBC5DA}"/>
              </a:ext>
            </a:extLst>
          </p:cNvPr>
          <p:cNvSpPr/>
          <p:nvPr/>
        </p:nvSpPr>
        <p:spPr>
          <a:xfrm>
            <a:off x="3373427" y="4156881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Método Para Llenar De Datos A Un JTable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394B967-FA94-A5DF-B5FA-1FE4C0EA1204}"/>
              </a:ext>
            </a:extLst>
          </p:cNvPr>
          <p:cNvSpPr/>
          <p:nvPr/>
        </p:nvSpPr>
        <p:spPr>
          <a:xfrm>
            <a:off x="3373427" y="48428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Configurar El JFrame Como Principal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044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875DEA-74B1-FB6C-18D3-8F07184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8628961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60B01BD-84D5-BFB0-AE2F-F661FE487D3B}"/>
              </a:ext>
            </a:extLst>
          </p:cNvPr>
          <p:cNvSpPr txBox="1"/>
          <p:nvPr/>
        </p:nvSpPr>
        <p:spPr>
          <a:xfrm>
            <a:off x="4133161" y="13378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Proceso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3087D9-A9B6-C507-0F56-09C3D2E95CC8}"/>
              </a:ext>
            </a:extLst>
          </p:cNvPr>
          <p:cNvSpPr txBox="1"/>
          <p:nvPr/>
        </p:nvSpPr>
        <p:spPr>
          <a:xfrm>
            <a:off x="4514161" y="5715000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AF19A9-83BD-E2D1-88F9-E437583C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761" y="3000375"/>
            <a:ext cx="3062999" cy="2638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484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882C9E6-6696-1208-6F28-6DC85098B97D}"/>
              </a:ext>
            </a:extLst>
          </p:cNvPr>
          <p:cNvSpPr/>
          <p:nvPr/>
        </p:nvSpPr>
        <p:spPr>
          <a:xfrm>
            <a:off x="2286000" y="29718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Listado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001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069246-C1C3-D6FB-C142-A5819516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53353"/>
            <a:ext cx="11811000" cy="34424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6E6D14-EAE7-BB61-B578-9DE49246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648200"/>
            <a:ext cx="6877639" cy="129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2773727-6455-7313-7A19-4488BCE98CDE}"/>
              </a:ext>
            </a:extLst>
          </p:cNvPr>
          <p:cNvSpPr txBox="1"/>
          <p:nvPr/>
        </p:nvSpPr>
        <p:spPr>
          <a:xfrm>
            <a:off x="3581400" y="4876800"/>
            <a:ext cx="2971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bloque de código y clic en el icono: Execute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071E5E-6269-77DC-71E7-3E5543E76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9" y="3505200"/>
            <a:ext cx="2084057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667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05C8986-E8A1-195A-F4D1-0152C0407283}"/>
              </a:ext>
            </a:extLst>
          </p:cNvPr>
          <p:cNvSpPr txBox="1"/>
          <p:nvPr/>
        </p:nvSpPr>
        <p:spPr>
          <a:xfrm>
            <a:off x="152400" y="304800"/>
            <a:ext cx="118872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/>
              <a:t>/*PROCEDIMIENTO DE LISTADO DE ALUMNOS*/</a:t>
            </a:r>
          </a:p>
          <a:p>
            <a:r>
              <a:rPr lang="es-PE" sz="2400" dirty="0"/>
              <a:t>delimiter //</a:t>
            </a:r>
          </a:p>
          <a:p>
            <a:r>
              <a:rPr lang="es-PE" sz="2400" dirty="0"/>
              <a:t>create procedure usp_listado_general()</a:t>
            </a:r>
          </a:p>
          <a:p>
            <a:r>
              <a:rPr lang="es-PE" sz="2400" dirty="0"/>
              <a:t>   begin</a:t>
            </a:r>
          </a:p>
          <a:p>
            <a:r>
              <a:rPr lang="es-PE" sz="2400" dirty="0"/>
              <a:t>        select alumno.cod_alu as CODIGO,alumno.pat_alu as   PATERNO,alumno.mat_alu as </a:t>
            </a:r>
          </a:p>
          <a:p>
            <a:r>
              <a:rPr lang="es-PE" sz="2400" dirty="0"/>
              <a:t>        MATERNO,  alumno.nom_alu as NOMBRES,alumno.edad_alu as EDAD,alumno.sexo_alu</a:t>
            </a:r>
          </a:p>
          <a:p>
            <a:r>
              <a:rPr lang="es-PE" sz="2400" dirty="0"/>
              <a:t>        as SEXO,alumno.correo_alu as CORREO,  curso.nom_curso as</a:t>
            </a:r>
          </a:p>
          <a:p>
            <a:r>
              <a:rPr lang="es-PE" sz="2400" dirty="0"/>
              <a:t>       CURSO,concat(docente.nom_docente," - ",docente.ape_docente) as</a:t>
            </a:r>
          </a:p>
          <a:p>
            <a:r>
              <a:rPr lang="es-PE" sz="2400" dirty="0"/>
              <a:t>       DOCENTE,turno.nom_turno as TURNO,  frecuencia.nom_frec as FRECUENCIA from alumno</a:t>
            </a:r>
          </a:p>
          <a:p>
            <a:r>
              <a:rPr lang="es-PE" sz="2400" dirty="0"/>
              <a:t>       inner join curso on curso.cod_curso=alumno.cod_curso  inner join docente on</a:t>
            </a:r>
          </a:p>
          <a:p>
            <a:r>
              <a:rPr lang="es-PE" sz="2400" dirty="0"/>
              <a:t>      docente.cod_docente=alumno.cod_docente  inner join turno on</a:t>
            </a:r>
          </a:p>
          <a:p>
            <a:r>
              <a:rPr lang="es-PE" sz="2400" dirty="0"/>
              <a:t>      turno.cod_turno=alumno.cod_turno  inner join frecuencia on</a:t>
            </a:r>
          </a:p>
          <a:p>
            <a:r>
              <a:rPr lang="es-PE" sz="2400" dirty="0"/>
              <a:t>      frecuencia.cod_frec=alumno.cod_frec order by alumno.cod_alu;</a:t>
            </a:r>
          </a:p>
          <a:p>
            <a:r>
              <a:rPr lang="es-PE" sz="2400" dirty="0"/>
              <a:t>  end//</a:t>
            </a:r>
          </a:p>
          <a:p>
            <a:r>
              <a:rPr lang="es-PE" sz="2400" dirty="0"/>
              <a:t>delimiter ;</a:t>
            </a:r>
          </a:p>
          <a:p>
            <a:endParaRPr lang="es-PE" sz="1000" dirty="0"/>
          </a:p>
          <a:p>
            <a:r>
              <a:rPr lang="es-PE" sz="2400" dirty="0"/>
              <a:t>call usp_listado_general();</a:t>
            </a:r>
          </a:p>
        </p:txBody>
      </p:sp>
    </p:spTree>
    <p:extLst>
      <p:ext uri="{BB962C8B-B14F-4D97-AF65-F5344CB8AC3E}">
        <p14:creationId xmlns:p14="http://schemas.microsoft.com/office/powerpoint/2010/main" val="3593720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870B76-8E12-C00D-C4E5-A48DFAE4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228600"/>
            <a:ext cx="8669655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5E4656E-745D-568D-F7B7-5B98C609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19200"/>
            <a:ext cx="6877639" cy="129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A60E89-D0C5-E9A2-3A63-7D55D7E610B1}"/>
              </a:ext>
            </a:extLst>
          </p:cNvPr>
          <p:cNvSpPr txBox="1"/>
          <p:nvPr/>
        </p:nvSpPr>
        <p:spPr>
          <a:xfrm>
            <a:off x="2743200" y="1447800"/>
            <a:ext cx="2971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bloque de código y clic en el icono: Execute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5BB582-3399-EE31-5EAE-D958D7F89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2667000"/>
            <a:ext cx="11892395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495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F4C4645-96A3-0292-E8FA-B78D6FA1C1E3}"/>
              </a:ext>
            </a:extLst>
          </p:cNvPr>
          <p:cNvSpPr/>
          <p:nvPr/>
        </p:nvSpPr>
        <p:spPr>
          <a:xfrm>
            <a:off x="2057400" y="2758776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Método De Listado De Datos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080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98989F5-DBB9-C15C-2C6C-C0D52818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8305800" cy="5763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03603A-3659-31BF-F30D-0037A471DA8F}"/>
              </a:ext>
            </a:extLst>
          </p:cNvPr>
          <p:cNvSpPr txBox="1"/>
          <p:nvPr/>
        </p:nvSpPr>
        <p:spPr>
          <a:xfrm>
            <a:off x="8991600" y="5257800"/>
            <a:ext cx="22479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generan los objetos</a:t>
            </a:r>
          </a:p>
        </p:txBody>
      </p:sp>
    </p:spTree>
    <p:extLst>
      <p:ext uri="{BB962C8B-B14F-4D97-AF65-F5344CB8AC3E}">
        <p14:creationId xmlns:p14="http://schemas.microsoft.com/office/powerpoint/2010/main" val="30289286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252807-E111-DF0E-3E39-780607B0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1229"/>
            <a:ext cx="6705600" cy="6635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16F649-9F5E-92F3-DE6F-9A66886D22DB}"/>
              </a:ext>
            </a:extLst>
          </p:cNvPr>
          <p:cNvSpPr txBox="1"/>
          <p:nvPr/>
        </p:nvSpPr>
        <p:spPr>
          <a:xfrm>
            <a:off x="8763000" y="2057400"/>
            <a:ext cx="3124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ejecuta un procedimiento almacenado: usp_listado_general</a:t>
            </a:r>
          </a:p>
        </p:txBody>
      </p:sp>
    </p:spTree>
    <p:extLst>
      <p:ext uri="{BB962C8B-B14F-4D97-AF65-F5344CB8AC3E}">
        <p14:creationId xmlns:p14="http://schemas.microsoft.com/office/powerpoint/2010/main" val="832249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9AD9546-8F52-E1C6-7619-67018499E5BA}"/>
              </a:ext>
            </a:extLst>
          </p:cNvPr>
          <p:cNvSpPr/>
          <p:nvPr/>
        </p:nvSpPr>
        <p:spPr>
          <a:xfrm>
            <a:off x="2362200" y="278540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Package PkgVista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0890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4D2D67-657D-0C90-A0CD-B8A90FFF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77" y="1295400"/>
            <a:ext cx="11565523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79A84C-5E97-A81E-0BEA-FE830DF0095F}"/>
              </a:ext>
            </a:extLst>
          </p:cNvPr>
          <p:cNvSpPr txBox="1"/>
          <p:nvPr/>
        </p:nvSpPr>
        <p:spPr>
          <a:xfrm>
            <a:off x="3505200" y="3014246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PkgProceso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F6DA3E-174C-ACC4-6575-A44ECAC9775C}"/>
              </a:ext>
            </a:extLst>
          </p:cNvPr>
          <p:cNvSpPr txBox="1"/>
          <p:nvPr/>
        </p:nvSpPr>
        <p:spPr>
          <a:xfrm>
            <a:off x="5638800" y="4114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616E1B-AFCD-9A05-AE22-B1993D2736CF}"/>
              </a:ext>
            </a:extLst>
          </p:cNvPr>
          <p:cNvSpPr txBox="1"/>
          <p:nvPr/>
        </p:nvSpPr>
        <p:spPr>
          <a:xfrm>
            <a:off x="6248400" y="46482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396052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7" y="341375"/>
            <a:ext cx="4368165" cy="685800"/>
          </a:xfrm>
          <a:custGeom>
            <a:avLst/>
            <a:gdLst/>
            <a:ahLst/>
            <a:cxnLst/>
            <a:rect l="l" t="t" r="r" b="b"/>
            <a:pathLst>
              <a:path w="4368165" h="685800">
                <a:moveTo>
                  <a:pt x="4253611" y="0"/>
                </a:moveTo>
                <a:lnTo>
                  <a:pt x="114046" y="0"/>
                </a:lnTo>
                <a:lnTo>
                  <a:pt x="69596" y="9017"/>
                </a:lnTo>
                <a:lnTo>
                  <a:pt x="33400" y="33400"/>
                </a:lnTo>
                <a:lnTo>
                  <a:pt x="9017" y="69723"/>
                </a:lnTo>
                <a:lnTo>
                  <a:pt x="0" y="114300"/>
                </a:lnTo>
                <a:lnTo>
                  <a:pt x="0" y="570991"/>
                </a:lnTo>
                <a:lnTo>
                  <a:pt x="9017" y="615569"/>
                </a:lnTo>
                <a:lnTo>
                  <a:pt x="33400" y="651763"/>
                </a:lnTo>
                <a:lnTo>
                  <a:pt x="69596" y="676275"/>
                </a:lnTo>
                <a:lnTo>
                  <a:pt x="114046" y="685291"/>
                </a:lnTo>
                <a:lnTo>
                  <a:pt x="4253611" y="685291"/>
                </a:lnTo>
                <a:lnTo>
                  <a:pt x="4298061" y="676275"/>
                </a:lnTo>
                <a:lnTo>
                  <a:pt x="4334256" y="651763"/>
                </a:lnTo>
                <a:lnTo>
                  <a:pt x="4358640" y="615569"/>
                </a:lnTo>
                <a:lnTo>
                  <a:pt x="4367657" y="570991"/>
                </a:lnTo>
                <a:lnTo>
                  <a:pt x="4367657" y="114300"/>
                </a:lnTo>
                <a:lnTo>
                  <a:pt x="4358640" y="69723"/>
                </a:lnTo>
                <a:lnTo>
                  <a:pt x="4334256" y="33400"/>
                </a:lnTo>
                <a:lnTo>
                  <a:pt x="4298061" y="9017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438400" y="488378"/>
            <a:ext cx="8305800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0430" algn="ct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Logro </a:t>
            </a:r>
            <a:r>
              <a:rPr dirty="0"/>
              <a:t>de</a:t>
            </a:r>
            <a:r>
              <a:rPr spc="-265" dirty="0"/>
              <a:t> </a:t>
            </a:r>
            <a:r>
              <a:rPr spc="-5" dirty="0"/>
              <a:t>Sesión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E99AC55-DC6C-4AB1-A78D-36A42D8D3701}"/>
              </a:ext>
            </a:extLst>
          </p:cNvPr>
          <p:cNvSpPr txBox="1">
            <a:spLocks/>
          </p:cNvSpPr>
          <p:nvPr/>
        </p:nvSpPr>
        <p:spPr>
          <a:xfrm>
            <a:off x="4572000" y="1597818"/>
            <a:ext cx="7315200" cy="36576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s-ES" sz="2800" b="1" kern="0" dirty="0">
                <a:solidFill>
                  <a:schemeClr val="tx1"/>
                </a:solidFill>
                <a:latin typeface="Century Gothic" pitchFamily="34" charset="0"/>
              </a:rPr>
              <a:t>Al terminar la sesión, el alumno:</a:t>
            </a:r>
          </a:p>
          <a:p>
            <a:pPr lvl="2" algn="just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s-ES" sz="2800" b="1" kern="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s-ES" sz="2800" b="1" kern="0" dirty="0">
                <a:latin typeface="Century Gothic" pitchFamily="34" charset="0"/>
              </a:rPr>
              <a:t>Implementa un listado de datos con tablas relacionadas, utilizando la clase: CallableStatement.</a:t>
            </a:r>
            <a:endParaRPr lang="es-ES" sz="2800" b="1" kern="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026" name="Picture 2" descr="NetBeans - Wikipedia, la enciclopedia libre">
            <a:extLst>
              <a:ext uri="{FF2B5EF4-FFF2-40B4-BE49-F238E27FC236}">
                <a16:creationId xmlns:a16="http://schemas.microsoft.com/office/drawing/2014/main" id="{A61478D3-BFC3-C76F-B637-55CCF6CD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3037"/>
            <a:ext cx="3440403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8FC5C8-5D5A-C6F7-E1FD-A23D56C4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5" y="381000"/>
            <a:ext cx="8518334" cy="586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92D578-DEEB-E32F-C98E-79E7F56B5DF9}"/>
              </a:ext>
            </a:extLst>
          </p:cNvPr>
          <p:cNvSpPr txBox="1"/>
          <p:nvPr/>
        </p:nvSpPr>
        <p:spPr>
          <a:xfrm>
            <a:off x="6086465" y="1185446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PkgVista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707B67-9BAA-C1CA-5B24-38EECC83D610}"/>
              </a:ext>
            </a:extLst>
          </p:cNvPr>
          <p:cNvSpPr txBox="1"/>
          <p:nvPr/>
        </p:nvSpPr>
        <p:spPr>
          <a:xfrm>
            <a:off x="4650607" y="5503277"/>
            <a:ext cx="212165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258396-EF19-D1A7-0F70-FA16B92A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65" y="4683341"/>
            <a:ext cx="3209935" cy="2022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51598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7E0E0FC-D803-323D-EA74-DF20D80C5C56}"/>
              </a:ext>
            </a:extLst>
          </p:cNvPr>
          <p:cNvSpPr/>
          <p:nvPr/>
        </p:nvSpPr>
        <p:spPr>
          <a:xfrm>
            <a:off x="2438400" y="2786149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Agregar Un JFrame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983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0102AC-E9D2-E5E2-0E76-6BEFD785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0972800" cy="5724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05D4260-4026-9D82-07E5-A47A47EF0B30}"/>
              </a:ext>
            </a:extLst>
          </p:cNvPr>
          <p:cNvSpPr txBox="1"/>
          <p:nvPr/>
        </p:nvSpPr>
        <p:spPr>
          <a:xfrm>
            <a:off x="2133600" y="3810000"/>
            <a:ext cx="326465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</a:t>
            </a:r>
            <a:r>
              <a:rPr lang="es-PE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PkgVista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54B89B-1D8D-739D-1FDF-B116F1D5DE3F}"/>
              </a:ext>
            </a:extLst>
          </p:cNvPr>
          <p:cNvSpPr txBox="1"/>
          <p:nvPr/>
        </p:nvSpPr>
        <p:spPr>
          <a:xfrm>
            <a:off x="6553200" y="3852672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2B4A81-A340-3EE9-A111-D79C4191DB3A}"/>
              </a:ext>
            </a:extLst>
          </p:cNvPr>
          <p:cNvSpPr txBox="1"/>
          <p:nvPr/>
        </p:nvSpPr>
        <p:spPr>
          <a:xfrm>
            <a:off x="5790038" y="5029200"/>
            <a:ext cx="28967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JFrame Form</a:t>
            </a:r>
          </a:p>
        </p:txBody>
      </p:sp>
    </p:spTree>
    <p:extLst>
      <p:ext uri="{BB962C8B-B14F-4D97-AF65-F5344CB8AC3E}">
        <p14:creationId xmlns:p14="http://schemas.microsoft.com/office/powerpoint/2010/main" val="7288283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D39DC9-D22F-A1F0-DED8-6605E24D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90600"/>
            <a:ext cx="8153400" cy="5616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DA86D0-8D1E-83DB-0060-5A053B7FBCB7}"/>
              </a:ext>
            </a:extLst>
          </p:cNvPr>
          <p:cNvSpPr txBox="1"/>
          <p:nvPr/>
        </p:nvSpPr>
        <p:spPr>
          <a:xfrm>
            <a:off x="6094838" y="1752600"/>
            <a:ext cx="32015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Form_Alumno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B1F23A-D6E5-F7B3-BAAB-3CABAD7AA6C3}"/>
              </a:ext>
            </a:extLst>
          </p:cNvPr>
          <p:cNvSpPr txBox="1"/>
          <p:nvPr/>
        </p:nvSpPr>
        <p:spPr>
          <a:xfrm>
            <a:off x="6096000" y="5867400"/>
            <a:ext cx="207932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2162595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DD45D6-9BFA-1E1D-15CC-6B46A742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3498"/>
            <a:ext cx="10896600" cy="5652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0202C5-76BC-4B79-EF1F-973879A4930C}"/>
              </a:ext>
            </a:extLst>
          </p:cNvPr>
          <p:cNvSpPr txBox="1"/>
          <p:nvPr/>
        </p:nvSpPr>
        <p:spPr>
          <a:xfrm>
            <a:off x="5105400" y="18712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Formulario (JFrame)</a:t>
            </a:r>
          </a:p>
        </p:txBody>
      </p:sp>
    </p:spTree>
    <p:extLst>
      <p:ext uri="{BB962C8B-B14F-4D97-AF65-F5344CB8AC3E}">
        <p14:creationId xmlns:p14="http://schemas.microsoft.com/office/powerpoint/2010/main" val="2030563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E6BAEE-05E5-D2FD-91F7-FC672B42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8605"/>
            <a:ext cx="10972800" cy="5676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CEA54C-9E4E-EC42-4E3A-083A1CCC0B40}"/>
              </a:ext>
            </a:extLst>
          </p:cNvPr>
          <p:cNvSpPr txBox="1"/>
          <p:nvPr/>
        </p:nvSpPr>
        <p:spPr>
          <a:xfrm>
            <a:off x="6400800" y="1143000"/>
            <a:ext cx="1981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derecho, en el formulario (JFrame)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9AD3CC-F20E-3168-0738-BB39BA632482}"/>
              </a:ext>
            </a:extLst>
          </p:cNvPr>
          <p:cNvSpPr txBox="1"/>
          <p:nvPr/>
        </p:nvSpPr>
        <p:spPr>
          <a:xfrm>
            <a:off x="3505200" y="61722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Properties</a:t>
            </a:r>
          </a:p>
        </p:txBody>
      </p:sp>
    </p:spTree>
    <p:extLst>
      <p:ext uri="{BB962C8B-B14F-4D97-AF65-F5344CB8AC3E}">
        <p14:creationId xmlns:p14="http://schemas.microsoft.com/office/powerpoint/2010/main" val="900203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EB1054-33BF-E722-4D7E-525A923C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81000"/>
            <a:ext cx="8676669" cy="609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7C8020-74B0-E69D-4AA4-F9A5223EC160}"/>
              </a:ext>
            </a:extLst>
          </p:cNvPr>
          <p:cNvSpPr txBox="1"/>
          <p:nvPr/>
        </p:nvSpPr>
        <p:spPr>
          <a:xfrm>
            <a:off x="4191000" y="2023646"/>
            <a:ext cx="4572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title, digitar: LISTADO DE ALUMNOS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1CB500-788D-C1DF-96DD-AAA886D1D07A}"/>
              </a:ext>
            </a:extLst>
          </p:cNvPr>
          <p:cNvSpPr txBox="1"/>
          <p:nvPr/>
        </p:nvSpPr>
        <p:spPr>
          <a:xfrm>
            <a:off x="5448300" y="61722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1858107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67F1284-CDCF-2B94-15CD-B80B59617332}"/>
              </a:ext>
            </a:extLst>
          </p:cNvPr>
          <p:cNvSpPr/>
          <p:nvPr/>
        </p:nvSpPr>
        <p:spPr>
          <a:xfrm>
            <a:off x="2220113" y="28956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Agregar Un JTable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587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5E117E-9A70-FB58-FA1F-647D3386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16586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B034CC-88C4-F175-523D-7461DCF984CD}"/>
              </a:ext>
            </a:extLst>
          </p:cNvPr>
          <p:cNvSpPr txBox="1"/>
          <p:nvPr/>
        </p:nvSpPr>
        <p:spPr>
          <a:xfrm>
            <a:off x="7315200" y="2209800"/>
            <a:ext cx="15621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JTable</a:t>
            </a:r>
          </a:p>
        </p:txBody>
      </p:sp>
    </p:spTree>
    <p:extLst>
      <p:ext uri="{BB962C8B-B14F-4D97-AF65-F5344CB8AC3E}">
        <p14:creationId xmlns:p14="http://schemas.microsoft.com/office/powerpoint/2010/main" val="1229363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1DF0F1-202C-5B9D-89D3-E758C90B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77778"/>
            <a:ext cx="11842980" cy="489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D73D591-E9BE-3866-FEA3-AA2F035BAD00}"/>
              </a:ext>
            </a:extLst>
          </p:cNvPr>
          <p:cNvCxnSpPr>
            <a:cxnSpLocks/>
          </p:cNvCxnSpPr>
          <p:nvPr/>
        </p:nvCxnSpPr>
        <p:spPr>
          <a:xfrm flipH="1">
            <a:off x="7696200" y="2438400"/>
            <a:ext cx="2743200" cy="533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82B61AE-85EC-6DC5-8E0A-A627A1BAE600}"/>
              </a:ext>
            </a:extLst>
          </p:cNvPr>
          <p:cNvSpPr txBox="1"/>
          <p:nvPr/>
        </p:nvSpPr>
        <p:spPr>
          <a:xfrm>
            <a:off x="9982200" y="2667000"/>
            <a:ext cx="15621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y arrastre</a:t>
            </a:r>
          </a:p>
        </p:txBody>
      </p:sp>
    </p:spTree>
    <p:extLst>
      <p:ext uri="{BB962C8B-B14F-4D97-AF65-F5344CB8AC3E}">
        <p14:creationId xmlns:p14="http://schemas.microsoft.com/office/powerpoint/2010/main" val="181048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5266DE9-6821-D89A-7CD9-D52A40E8048D}"/>
              </a:ext>
            </a:extLst>
          </p:cNvPr>
          <p:cNvSpPr/>
          <p:nvPr/>
        </p:nvSpPr>
        <p:spPr>
          <a:xfrm>
            <a:off x="2133600" y="2667000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Base De Datos En MySQL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6537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1342E6-FCC2-F9FB-F4C9-0344B1F6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88370"/>
            <a:ext cx="10287000" cy="5793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197770-6044-2D16-59AE-A838AD60FCD2}"/>
              </a:ext>
            </a:extLst>
          </p:cNvPr>
          <p:cNvSpPr txBox="1"/>
          <p:nvPr/>
        </p:nvSpPr>
        <p:spPr>
          <a:xfrm>
            <a:off x="8077200" y="14140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JTable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187C34-9010-7215-4E3B-604106F0020A}"/>
              </a:ext>
            </a:extLst>
          </p:cNvPr>
          <p:cNvSpPr txBox="1"/>
          <p:nvPr/>
        </p:nvSpPr>
        <p:spPr>
          <a:xfrm>
            <a:off x="4114800" y="60198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Properties</a:t>
            </a:r>
          </a:p>
        </p:txBody>
      </p:sp>
    </p:spTree>
    <p:extLst>
      <p:ext uri="{BB962C8B-B14F-4D97-AF65-F5344CB8AC3E}">
        <p14:creationId xmlns:p14="http://schemas.microsoft.com/office/powerpoint/2010/main" val="2629925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2B2B55-68D2-460F-4C53-C9E6F1B8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52400"/>
            <a:ext cx="5249779" cy="647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DD3225A-23E6-751E-673B-CB0A0FE46CB8}"/>
              </a:ext>
            </a:extLst>
          </p:cNvPr>
          <p:cNvSpPr txBox="1"/>
          <p:nvPr/>
        </p:nvSpPr>
        <p:spPr>
          <a:xfrm>
            <a:off x="2667000" y="25146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propiedad: model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9AB119-04E7-EF6F-F06B-2CCA7146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27" y="1143000"/>
            <a:ext cx="6463173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42F5030-CD4E-3782-CBF7-5B1980DB16EE}"/>
              </a:ext>
            </a:extLst>
          </p:cNvPr>
          <p:cNvSpPr txBox="1"/>
          <p:nvPr/>
        </p:nvSpPr>
        <p:spPr>
          <a:xfrm>
            <a:off x="6400800" y="33528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una opción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7AEE0E-5D82-E4E1-6E7B-FF5201B8666C}"/>
              </a:ext>
            </a:extLst>
          </p:cNvPr>
          <p:cNvSpPr txBox="1"/>
          <p:nvPr/>
        </p:nvSpPr>
        <p:spPr>
          <a:xfrm>
            <a:off x="10591800" y="3374624"/>
            <a:ext cx="1371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Delete</a:t>
            </a:r>
          </a:p>
        </p:txBody>
      </p:sp>
    </p:spTree>
    <p:extLst>
      <p:ext uri="{BB962C8B-B14F-4D97-AF65-F5344CB8AC3E}">
        <p14:creationId xmlns:p14="http://schemas.microsoft.com/office/powerpoint/2010/main" val="28424924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E91C9F-7F9E-22A6-0A3B-468104D8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5410200" cy="4464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F6B14C-2171-59D4-52D1-EE3DC8060F66}"/>
              </a:ext>
            </a:extLst>
          </p:cNvPr>
          <p:cNvSpPr txBox="1"/>
          <p:nvPr/>
        </p:nvSpPr>
        <p:spPr>
          <a:xfrm>
            <a:off x="1219199" y="3606225"/>
            <a:ext cx="1066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9777FC-B4E2-83F6-7C1F-994F7175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3200400"/>
            <a:ext cx="6276262" cy="353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1051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D81BE0-A04E-1A61-EDE4-C3F41B87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10287000" cy="5785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A83D4F0-3A13-8893-9F2E-02565A0CA4D8}"/>
              </a:ext>
            </a:extLst>
          </p:cNvPr>
          <p:cNvSpPr txBox="1"/>
          <p:nvPr/>
        </p:nvSpPr>
        <p:spPr>
          <a:xfrm>
            <a:off x="8382000" y="11430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derecho, en el JTable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C68467-92AB-D890-B67F-A98C85EBD74C}"/>
              </a:ext>
            </a:extLst>
          </p:cNvPr>
          <p:cNvSpPr txBox="1"/>
          <p:nvPr/>
        </p:nvSpPr>
        <p:spPr>
          <a:xfrm>
            <a:off x="5791200" y="1676400"/>
            <a:ext cx="2133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29964430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7A63F4-18DE-5DC5-55B3-1FD7D6926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990600"/>
            <a:ext cx="10139363" cy="57242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F032D0-40D0-8024-A227-E134CA29F54A}"/>
              </a:ext>
            </a:extLst>
          </p:cNvPr>
          <p:cNvSpPr txBox="1"/>
          <p:nvPr/>
        </p:nvSpPr>
        <p:spPr>
          <a:xfrm>
            <a:off x="7848600" y="2768025"/>
            <a:ext cx="1905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objeto: Jtlistado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5A871A-32F7-A2D7-8BF3-05446D4FFD46}"/>
              </a:ext>
            </a:extLst>
          </p:cNvPr>
          <p:cNvSpPr txBox="1"/>
          <p:nvPr/>
        </p:nvSpPr>
        <p:spPr>
          <a:xfrm>
            <a:off x="7315200" y="42672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1120059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9815043-268E-BA56-8120-EA252D82422E}"/>
              </a:ext>
            </a:extLst>
          </p:cNvPr>
          <p:cNvSpPr/>
          <p:nvPr/>
        </p:nvSpPr>
        <p:spPr>
          <a:xfrm>
            <a:off x="2438400" y="3107204"/>
            <a:ext cx="77517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Método Para Llenar De Datos A Un JTable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2933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51B7C9-E3DF-DDBF-B3A8-6BE0A5F5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3" y="457200"/>
            <a:ext cx="5486400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1BF2028-CC1D-B245-D787-FB20066CD074}"/>
              </a:ext>
            </a:extLst>
          </p:cNvPr>
          <p:cNvSpPr txBox="1"/>
          <p:nvPr/>
        </p:nvSpPr>
        <p:spPr>
          <a:xfrm>
            <a:off x="1141083" y="880646"/>
            <a:ext cx="220980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ficha: Source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3A7F10-45FC-4560-A2F0-866D9F930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3" y="1981200"/>
            <a:ext cx="11660517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866FAC-6227-660E-6D16-0EABD798BC93}"/>
              </a:ext>
            </a:extLst>
          </p:cNvPr>
          <p:cNvSpPr txBox="1"/>
          <p:nvPr/>
        </p:nvSpPr>
        <p:spPr>
          <a:xfrm>
            <a:off x="8534400" y="4114800"/>
            <a:ext cx="31242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clase: Proceso, por medio del objeto: crudalumno</a:t>
            </a:r>
          </a:p>
        </p:txBody>
      </p:sp>
    </p:spTree>
    <p:extLst>
      <p:ext uri="{BB962C8B-B14F-4D97-AF65-F5344CB8AC3E}">
        <p14:creationId xmlns:p14="http://schemas.microsoft.com/office/powerpoint/2010/main" val="33081357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7061CC-C1D1-8304-DE4E-0E0742C5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13" y="990600"/>
            <a:ext cx="11362287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8E79FA4-CB23-F5C2-9EC0-51C54A0E6B9A}"/>
              </a:ext>
            </a:extLst>
          </p:cNvPr>
          <p:cNvSpPr txBox="1"/>
          <p:nvPr/>
        </p:nvSpPr>
        <p:spPr>
          <a:xfrm>
            <a:off x="3200400" y="38862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importa la clase: Proceso</a:t>
            </a:r>
          </a:p>
        </p:txBody>
      </p:sp>
    </p:spTree>
    <p:extLst>
      <p:ext uri="{BB962C8B-B14F-4D97-AF65-F5344CB8AC3E}">
        <p14:creationId xmlns:p14="http://schemas.microsoft.com/office/powerpoint/2010/main" val="41458641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4264BA-47CA-2EA1-4ACE-FD31456E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51" y="76200"/>
            <a:ext cx="7697649" cy="65704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F7D601-4384-159D-B767-C4A72EB167D1}"/>
              </a:ext>
            </a:extLst>
          </p:cNvPr>
          <p:cNvSpPr txBox="1"/>
          <p:nvPr/>
        </p:nvSpPr>
        <p:spPr>
          <a:xfrm>
            <a:off x="6705600" y="5105400"/>
            <a:ext cx="4800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Llenardatos_Alumno, de tipo void</a:t>
            </a:r>
          </a:p>
        </p:txBody>
      </p:sp>
    </p:spTree>
    <p:extLst>
      <p:ext uri="{BB962C8B-B14F-4D97-AF65-F5344CB8AC3E}">
        <p14:creationId xmlns:p14="http://schemas.microsoft.com/office/powerpoint/2010/main" val="14990005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2F90F4-6704-F554-06EE-5BA4EA46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"/>
            <a:ext cx="8382000" cy="6614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FAB18A0-2B4C-B76C-6EC4-A63BAD13B29E}"/>
              </a:ext>
            </a:extLst>
          </p:cNvPr>
          <p:cNvSpPr txBox="1"/>
          <p:nvPr/>
        </p:nvSpPr>
        <p:spPr>
          <a:xfrm>
            <a:off x="4724400" y="4572000"/>
            <a:ext cx="3581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método: Listado_Alumno</a:t>
            </a:r>
          </a:p>
        </p:txBody>
      </p:sp>
    </p:spTree>
    <p:extLst>
      <p:ext uri="{BB962C8B-B14F-4D97-AF65-F5344CB8AC3E}">
        <p14:creationId xmlns:p14="http://schemas.microsoft.com/office/powerpoint/2010/main" val="33443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</TotalTime>
  <Words>3578</Words>
  <Application>Microsoft Office PowerPoint</Application>
  <PresentationFormat>Panorámica</PresentationFormat>
  <Paragraphs>356</Paragraphs>
  <Slides>109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Century Gothic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Logro de Sesión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274</cp:revision>
  <dcterms:created xsi:type="dcterms:W3CDTF">2020-08-20T00:31:08Z</dcterms:created>
  <dcterms:modified xsi:type="dcterms:W3CDTF">2023-06-22T01:52:40Z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